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837" r:id="rId3"/>
    <p:sldId id="1763" r:id="rId4"/>
    <p:sldId id="1770" r:id="rId5"/>
    <p:sldId id="1771" r:id="rId6"/>
    <p:sldId id="1772" r:id="rId7"/>
    <p:sldId id="1765" r:id="rId8"/>
    <p:sldId id="1767" r:id="rId9"/>
    <p:sldId id="1766" r:id="rId10"/>
    <p:sldId id="1768" r:id="rId11"/>
    <p:sldId id="1774" r:id="rId12"/>
    <p:sldId id="1775" r:id="rId13"/>
    <p:sldId id="1776" r:id="rId14"/>
    <p:sldId id="1777" r:id="rId15"/>
    <p:sldId id="260" r:id="rId16"/>
    <p:sldId id="258" r:id="rId17"/>
    <p:sldId id="263" r:id="rId18"/>
    <p:sldId id="1769" r:id="rId19"/>
    <p:sldId id="1773" r:id="rId20"/>
    <p:sldId id="259" r:id="rId21"/>
    <p:sldId id="1764" r:id="rId22"/>
    <p:sldId id="261" r:id="rId23"/>
    <p:sldId id="2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FFFF"/>
    <a:srgbClr val="FF0000"/>
    <a:srgbClr val="C80000"/>
    <a:srgbClr val="960000"/>
    <a:srgbClr val="EBEBEB"/>
    <a:srgbClr val="84D0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8" autoAdjust="0"/>
    <p:restoredTop sz="93817" autoAdjust="0"/>
  </p:normalViewPr>
  <p:slideViewPr>
    <p:cSldViewPr snapToGrid="0">
      <p:cViewPr varScale="1">
        <p:scale>
          <a:sx n="80" d="100"/>
          <a:sy n="80" d="100"/>
        </p:scale>
        <p:origin x="835" y="6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1" d="100"/>
          <a:sy n="81" d="100"/>
        </p:scale>
        <p:origin x="277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11/5/2020</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3ABD1-7650-4D96-9F30-7ED6D0BAD5E9}" type="slidenum">
              <a:rPr lang="zh-CN" altLang="en-US" smtClean="0"/>
              <a:t>2</a:t>
            </a:fld>
            <a:endParaRPr lang="zh-CN" altLang="en-US"/>
          </a:p>
        </p:txBody>
      </p:sp>
    </p:spTree>
    <p:extLst>
      <p:ext uri="{BB962C8B-B14F-4D97-AF65-F5344CB8AC3E}">
        <p14:creationId xmlns:p14="http://schemas.microsoft.com/office/powerpoint/2010/main" val="3596217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10</a:t>
            </a:fld>
            <a:endParaRPr lang="en-US"/>
          </a:p>
        </p:txBody>
      </p:sp>
    </p:spTree>
    <p:extLst>
      <p:ext uri="{BB962C8B-B14F-4D97-AF65-F5344CB8AC3E}">
        <p14:creationId xmlns:p14="http://schemas.microsoft.com/office/powerpoint/2010/main" val="1431718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6347-9C5C-4498-B753-1DF27CA46170}" type="slidenum">
              <a:rPr lang="en-US" smtClean="0"/>
              <a:t>15</a:t>
            </a:fld>
            <a:endParaRPr lang="en-US"/>
          </a:p>
        </p:txBody>
      </p:sp>
    </p:spTree>
    <p:extLst>
      <p:ext uri="{BB962C8B-B14F-4D97-AF65-F5344CB8AC3E}">
        <p14:creationId xmlns:p14="http://schemas.microsoft.com/office/powerpoint/2010/main" val="1687876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D9DDC7-2BB8-4443-A3BF-5B037CF51F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99" y="714597"/>
            <a:ext cx="3172967" cy="1180380"/>
          </a:xfrm>
          <a:prstGeom prst="rect">
            <a:avLst/>
          </a:prstGeom>
        </p:spPr>
      </p:pic>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8" name="Footer Placeholder 4">
            <a:extLst>
              <a:ext uri="{FF2B5EF4-FFF2-40B4-BE49-F238E27FC236}">
                <a16:creationId xmlns:a16="http://schemas.microsoft.com/office/drawing/2014/main" id="{8C751EBC-9F1A-4941-8D99-745472C1E894}"/>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BEBE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70A5EE-C4AE-4F08-8E29-73B7F72E7B65}"/>
              </a:ext>
            </a:extLst>
          </p:cNvPr>
          <p:cNvSpPr/>
          <p:nvPr userDrawn="1"/>
        </p:nvSpPr>
        <p:spPr>
          <a:xfrm>
            <a:off x="10077651" y="6246795"/>
            <a:ext cx="1561901" cy="4029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838200" y="365125"/>
            <a:ext cx="10515600" cy="1134161"/>
          </a:xfrm>
        </p:spPr>
        <p:txBody>
          <a:bodyPr anchor="b">
            <a:normAutofit/>
          </a:bodyPr>
          <a:lstStyle>
            <a:lvl1pPr>
              <a:defRPr sz="3600" u="sng" baseline="0">
                <a:solidFill>
                  <a:schemeClr val="tx2"/>
                </a:solidFill>
                <a:uFill>
                  <a:solidFill>
                    <a:schemeClr val="accent1"/>
                  </a:solidFill>
                </a:uFill>
              </a:defRPr>
            </a:lvl1pPr>
          </a:lstStyle>
          <a:p>
            <a:r>
              <a:rPr lang="en-US" dirty="0"/>
              <a:t>Click to Add Contents Page Title</a:t>
            </a:r>
          </a:p>
        </p:txBody>
      </p:sp>
      <p:sp>
        <p:nvSpPr>
          <p:cNvPr id="3" name="Content Placeholder 2"/>
          <p:cNvSpPr>
            <a:spLocks noGrp="1"/>
          </p:cNvSpPr>
          <p:nvPr>
            <p:ph idx="1"/>
          </p:nvPr>
        </p:nvSpPr>
        <p:spPr/>
        <p:txBody>
          <a:bodyPr/>
          <a:lstStyle>
            <a:lvl1pPr marL="457200" indent="-457200">
              <a:buFont typeface="+mj-lt"/>
              <a:buAutoNum type="arabicPeriod"/>
              <a:defRPr>
                <a:solidFill>
                  <a:schemeClr val="tx2"/>
                </a:solidFill>
              </a:defRPr>
            </a:lvl1pPr>
            <a:lvl2pPr marL="914400" indent="-457200">
              <a:buFont typeface="+mj-lt"/>
              <a:buAutoNum type="alphaLcParen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r>
              <a:rPr lang="en-US"/>
              <a:t>FUTUREWEI INTERNAL</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9345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FUTUREWEI INTERNAL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41552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FUTUREWEI INTERNAL</a:t>
            </a:r>
          </a:p>
        </p:txBody>
      </p:sp>
      <p:sp>
        <p:nvSpPr>
          <p:cNvPr id="9" name="Slide Number Placeholder 8"/>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054162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FUTUREWEI INTERNAL</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tal Blan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CCE0D-422C-4606-BBE4-D6405DB93225}"/>
              </a:ext>
            </a:extLst>
          </p:cNvPr>
          <p:cNvSpPr/>
          <p:nvPr userDrawn="1"/>
        </p:nvSpPr>
        <p:spPr>
          <a:xfrm>
            <a:off x="10077651" y="6246795"/>
            <a:ext cx="1561901" cy="402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FUTUREWEI INTERNAL</a:t>
            </a:r>
          </a:p>
        </p:txBody>
      </p:sp>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732760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FUTUREWEI INTERNAL</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Futurewei - BLACK">
    <p:bg>
      <p:bgPr>
        <a:solidFill>
          <a:schemeClr val="tx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15C283-DE47-4173-9DDA-52D215B490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706" y="2143125"/>
            <a:ext cx="4733293" cy="4733293"/>
          </a:xfrm>
          <a:prstGeom prst="rect">
            <a:avLst/>
          </a:prstGeom>
        </p:spPr>
      </p:pic>
      <p:pic>
        <p:nvPicPr>
          <p:cNvPr id="4" name="Picture 3">
            <a:extLst>
              <a:ext uri="{FF2B5EF4-FFF2-40B4-BE49-F238E27FC236}">
                <a16:creationId xmlns:a16="http://schemas.microsoft.com/office/drawing/2014/main" id="{8BD0BA7B-B880-415E-9A5F-71B42F08206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7" name="Footer Placeholder 4">
            <a:extLst>
              <a:ext uri="{FF2B5EF4-FFF2-40B4-BE49-F238E27FC236}">
                <a16:creationId xmlns:a16="http://schemas.microsoft.com/office/drawing/2014/main" id="{5711C357-8A8C-4D59-9F79-52127D796D19}"/>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494153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sp>
        <p:nvSpPr>
          <p:cNvPr id="8" name="TextBox 6"/>
          <p:cNvSpPr txBox="1"/>
          <p:nvPr/>
        </p:nvSpPr>
        <p:spPr>
          <a:xfrm>
            <a:off x="1026563" y="1506449"/>
            <a:ext cx="3814944" cy="831007"/>
          </a:xfrm>
          <a:prstGeom prst="rect">
            <a:avLst/>
          </a:prstGeom>
          <a:noFill/>
        </p:spPr>
        <p:txBody>
          <a:bodyPr wrap="square" lIns="91450" tIns="45725" rIns="91450" bIns="45725">
            <a:spAutoFit/>
          </a:bodyPr>
          <a:lstStyle/>
          <a:p>
            <a:pPr algn="l">
              <a:defRPr/>
            </a:pPr>
            <a:r>
              <a:rPr lang="en-US" altLang="zh-CN" sz="4800" dirty="0">
                <a:solidFill>
                  <a:schemeClr val="tx2">
                    <a:lumMod val="75000"/>
                    <a:lumOff val="25000"/>
                  </a:schemeClr>
                </a:solidFill>
              </a:rPr>
              <a:t>Thank You.</a:t>
            </a:r>
            <a:endParaRPr lang="zh-CN" altLang="zh-CN" sz="4800" dirty="0">
              <a:solidFill>
                <a:schemeClr val="tx2">
                  <a:lumMod val="75000"/>
                  <a:lumOff val="25000"/>
                </a:schemeClr>
              </a:solidFill>
            </a:endParaRPr>
          </a:p>
        </p:txBody>
      </p:sp>
      <p:sp>
        <p:nvSpPr>
          <p:cNvPr id="10" name="TextBox 9">
            <a:extLst>
              <a:ext uri="{FF2B5EF4-FFF2-40B4-BE49-F238E27FC236}">
                <a16:creationId xmlns:a16="http://schemas.microsoft.com/office/drawing/2014/main" id="{ECBD5311-5A41-4702-A9C2-A44B292D3D2D}"/>
              </a:ext>
            </a:extLst>
          </p:cNvPr>
          <p:cNvSpPr txBox="1"/>
          <p:nvPr userDrawn="1"/>
        </p:nvSpPr>
        <p:spPr>
          <a:xfrm>
            <a:off x="7887199" y="2729263"/>
            <a:ext cx="3524041" cy="1754337"/>
          </a:xfrm>
          <a:prstGeom prst="rect">
            <a:avLst/>
          </a:prstGeom>
          <a:noFill/>
        </p:spPr>
        <p:txBody>
          <a:bodyPr wrap="square" lIns="91450" tIns="45725" rIns="91450" bIns="45725">
            <a:spAutoFit/>
          </a:bodyPr>
          <a:lstStyle/>
          <a:p>
            <a:pPr algn="l">
              <a:defRPr/>
            </a:pPr>
            <a:r>
              <a:rPr lang="en-US" altLang="zh-CN" sz="900" b="1" dirty="0">
                <a:solidFill>
                  <a:schemeClr val="tx2">
                    <a:lumMod val="75000"/>
                    <a:lumOff val="25000"/>
                  </a:schemeClr>
                </a:solidFill>
              </a:rPr>
              <a:t>Copyright © 2019 Futurewei Technologies, Inc. </a:t>
            </a:r>
          </a:p>
          <a:p>
            <a:pPr algn="l">
              <a:defRPr/>
            </a:pPr>
            <a:r>
              <a:rPr lang="en-US" altLang="zh-CN" sz="900" b="1" dirty="0">
                <a:solidFill>
                  <a:schemeClr val="tx2">
                    <a:lumMod val="75000"/>
                    <a:lumOff val="25000"/>
                  </a:schemeClr>
                </a:solidFill>
              </a:rPr>
              <a:t>All Rights Reserved.</a:t>
            </a:r>
          </a:p>
          <a:p>
            <a:pPr algn="l">
              <a:defRPr/>
            </a:pPr>
            <a:endParaRPr lang="en-US" altLang="zh-CN" sz="900" b="1" dirty="0">
              <a:solidFill>
                <a:schemeClr val="tx2">
                  <a:lumMod val="75000"/>
                  <a:lumOff val="25000"/>
                </a:schemeClr>
              </a:solidFill>
            </a:endParaRPr>
          </a:p>
          <a:p>
            <a:pPr algn="l">
              <a:defRPr/>
            </a:pPr>
            <a:r>
              <a:rPr lang="en-US" altLang="zh-CN" sz="900" dirty="0">
                <a:solidFill>
                  <a:schemeClr val="tx2">
                    <a:lumMod val="75000"/>
                    <a:lumOff val="25000"/>
                  </a:schemeClr>
                </a:solidFill>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Futurewei may change the information at any time without notice. </a:t>
            </a:r>
            <a:endParaRPr lang="zh-CN" altLang="zh-CN" sz="900" dirty="0">
              <a:solidFill>
                <a:schemeClr val="tx2">
                  <a:lumMod val="75000"/>
                  <a:lumOff val="25000"/>
                </a:schemeClr>
              </a:solidFill>
            </a:endParaRPr>
          </a:p>
        </p:txBody>
      </p:sp>
      <p:pic>
        <p:nvPicPr>
          <p:cNvPr id="6" name="Picture 5">
            <a:extLst>
              <a:ext uri="{FF2B5EF4-FFF2-40B4-BE49-F238E27FC236}">
                <a16:creationId xmlns:a16="http://schemas.microsoft.com/office/drawing/2014/main" id="{AE3B95E3-A4E3-4180-ACF7-960285567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0095" y="4851326"/>
            <a:ext cx="2587422" cy="962551"/>
          </a:xfrm>
          <a:prstGeom prst="rect">
            <a:avLst/>
          </a:prstGeom>
        </p:spPr>
      </p:pic>
    </p:spTree>
    <p:extLst>
      <p:ext uri="{BB962C8B-B14F-4D97-AF65-F5344CB8AC3E}">
        <p14:creationId xmlns:p14="http://schemas.microsoft.com/office/powerpoint/2010/main" val="3844166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614731"/>
      </p:ext>
    </p:extLst>
  </p:cSld>
  <p:clrMapOvr>
    <a:masterClrMapping/>
  </p:clrMapOvr>
  <p:extLst>
    <p:ext uri="{DCECCB84-F9BA-43D5-87BE-67443E8EF086}">
      <p15:sldGuideLst xmlns:p15="http://schemas.microsoft.com/office/powerpoint/2012/main">
        <p15:guide id="1" orient="horz" pos="232">
          <p15:clr>
            <a:srgbClr val="FBAE40"/>
          </p15:clr>
        </p15:guide>
        <p15:guide id="2" pos="166">
          <p15:clr>
            <a:srgbClr val="FBAE40"/>
          </p15:clr>
        </p15:guide>
        <p15:guide id="3" orient="horz" pos="3838">
          <p15:clr>
            <a:srgbClr val="FBAE40"/>
          </p15:clr>
        </p15:guide>
        <p15:guide id="4" pos="751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Futurewei - RED">
    <p:bg>
      <p:bgPr>
        <a:gradFill flip="none" rotWithShape="1">
          <a:gsLst>
            <a:gs pos="0">
              <a:schemeClr val="accent1">
                <a:lumMod val="67000"/>
              </a:schemeClr>
            </a:gs>
            <a:gs pos="60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24418E-0FDA-4885-AB8A-19A635583F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7126" y="2143126"/>
            <a:ext cx="4714874" cy="4714874"/>
          </a:xfrm>
          <a:prstGeom prst="rect">
            <a:avLst/>
          </a:prstGeom>
        </p:spPr>
      </p:pic>
      <p:pic>
        <p:nvPicPr>
          <p:cNvPr id="9" name="Picture 8">
            <a:extLst>
              <a:ext uri="{FF2B5EF4-FFF2-40B4-BE49-F238E27FC236}">
                <a16:creationId xmlns:a16="http://schemas.microsoft.com/office/drawing/2014/main" id="{424DB6E2-492B-436F-88FB-271B554F40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 y="716758"/>
            <a:ext cx="3172966" cy="1180380"/>
          </a:xfrm>
          <a:prstGeom prst="rect">
            <a:avLst/>
          </a:prstGeom>
        </p:spPr>
      </p:pic>
      <p:sp>
        <p:nvSpPr>
          <p:cNvPr id="10" name="Title 1">
            <a:extLst>
              <a:ext uri="{FF2B5EF4-FFF2-40B4-BE49-F238E27FC236}">
                <a16:creationId xmlns:a16="http://schemas.microsoft.com/office/drawing/2014/main" id="{E7B52C1A-0247-4994-8D6A-9720A9B2B26D}"/>
              </a:ext>
            </a:extLst>
          </p:cNvPr>
          <p:cNvSpPr>
            <a:spLocks noGrp="1"/>
          </p:cNvSpPr>
          <p:nvPr>
            <p:ph type="ctrTitle" hasCustomPrompt="1"/>
          </p:nvPr>
        </p:nvSpPr>
        <p:spPr>
          <a:xfrm>
            <a:off x="1282012" y="2834112"/>
            <a:ext cx="7432728" cy="1203582"/>
          </a:xfrm>
        </p:spPr>
        <p:txBody>
          <a:bodyPr anchor="b">
            <a:noAutofit/>
          </a:bodyPr>
          <a:lstStyle>
            <a:lvl1pPr algn="l">
              <a:defRPr sz="4400">
                <a:solidFill>
                  <a:schemeClr val="bg1"/>
                </a:solidFill>
              </a:defRPr>
            </a:lvl1pPr>
          </a:lstStyle>
          <a:p>
            <a:r>
              <a:rPr lang="en-US" dirty="0"/>
              <a:t>Click to edit master title style</a:t>
            </a:r>
          </a:p>
        </p:txBody>
      </p:sp>
      <p:sp>
        <p:nvSpPr>
          <p:cNvPr id="11" name="Subtitle 2">
            <a:extLst>
              <a:ext uri="{FF2B5EF4-FFF2-40B4-BE49-F238E27FC236}">
                <a16:creationId xmlns:a16="http://schemas.microsoft.com/office/drawing/2014/main" id="{877ABE81-667F-4B92-B685-B18D90C140BE}"/>
              </a:ext>
            </a:extLst>
          </p:cNvPr>
          <p:cNvSpPr>
            <a:spLocks noGrp="1"/>
          </p:cNvSpPr>
          <p:nvPr>
            <p:ph type="subTitle" idx="1" hasCustomPrompt="1"/>
          </p:nvPr>
        </p:nvSpPr>
        <p:spPr>
          <a:xfrm>
            <a:off x="1282012" y="4189988"/>
            <a:ext cx="7432728" cy="1203582"/>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2" name="Footer Placeholder 4">
            <a:extLst>
              <a:ext uri="{FF2B5EF4-FFF2-40B4-BE49-F238E27FC236}">
                <a16:creationId xmlns:a16="http://schemas.microsoft.com/office/drawing/2014/main" id="{91E30456-AB65-444C-9C0B-F6B67B8CA0C2}"/>
              </a:ext>
            </a:extLst>
          </p:cNvPr>
          <p:cNvSpPr txBox="1">
            <a:spLocks/>
          </p:cNvSpPr>
          <p:nvPr userDrawn="1"/>
        </p:nvSpPr>
        <p:spPr>
          <a:xfrm>
            <a:off x="1277297"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FUTUREWEI INTERNAL</a:t>
            </a:r>
          </a:p>
        </p:txBody>
      </p:sp>
    </p:spTree>
    <p:extLst>
      <p:ext uri="{BB962C8B-B14F-4D97-AF65-F5344CB8AC3E}">
        <p14:creationId xmlns:p14="http://schemas.microsoft.com/office/powerpoint/2010/main" val="423839589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Explore">
    <p:spTree>
      <p:nvGrpSpPr>
        <p:cNvPr id="1" name=""/>
        <p:cNvGrpSpPr/>
        <p:nvPr/>
      </p:nvGrpSpPr>
      <p:grpSpPr>
        <a:xfrm>
          <a:off x="0" y="0"/>
          <a:ext cx="0" cy="0"/>
          <a:chOff x="0" y="0"/>
          <a:chExt cx="0" cy="0"/>
        </a:xfrm>
      </p:grpSpPr>
      <p:pic>
        <p:nvPicPr>
          <p:cNvPr id="17" name="图片 3">
            <a:extLst>
              <a:ext uri="{FF2B5EF4-FFF2-40B4-BE49-F238E27FC236}">
                <a16:creationId xmlns:a16="http://schemas.microsoft.com/office/drawing/2014/main" id="{96CCBEBB-C7D7-4306-A353-FA6707CAA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8" name="Picture 7">
            <a:extLst>
              <a:ext uri="{FF2B5EF4-FFF2-40B4-BE49-F238E27FC236}">
                <a16:creationId xmlns:a16="http://schemas.microsoft.com/office/drawing/2014/main" id="{B3698FA6-3C60-4084-9663-FC568E623B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6A13360B-9612-4FD3-B500-4B8DB99ACA13}"/>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665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Intelligence">
    <p:spTree>
      <p:nvGrpSpPr>
        <p:cNvPr id="1" name=""/>
        <p:cNvGrpSpPr/>
        <p:nvPr/>
      </p:nvGrpSpPr>
      <p:grpSpPr>
        <a:xfrm>
          <a:off x="0" y="0"/>
          <a:ext cx="0" cy="0"/>
          <a:chOff x="0" y="0"/>
          <a:chExt cx="0" cy="0"/>
        </a:xfrm>
      </p:grpSpPr>
      <p:pic>
        <p:nvPicPr>
          <p:cNvPr id="8" name="图片 13">
            <a:extLst>
              <a:ext uri="{FF2B5EF4-FFF2-40B4-BE49-F238E27FC236}">
                <a16:creationId xmlns:a16="http://schemas.microsoft.com/office/drawing/2014/main" id="{ACC1B500-7FE0-4EF4-9B6B-A6CD3D8A46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476971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5810958" y="2631949"/>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E8E04AF9-BAC3-4435-9EBE-B0C9B84EDB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BD2B30B1-C366-4E9A-8D55-D26CF3DEA52B}"/>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3757653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 Beacon">
    <p:spTree>
      <p:nvGrpSpPr>
        <p:cNvPr id="1" name=""/>
        <p:cNvGrpSpPr/>
        <p:nvPr/>
      </p:nvGrpSpPr>
      <p:grpSpPr>
        <a:xfrm>
          <a:off x="0" y="0"/>
          <a:ext cx="0" cy="0"/>
          <a:chOff x="0" y="0"/>
          <a:chExt cx="0" cy="0"/>
        </a:xfrm>
      </p:grpSpPr>
      <p:pic>
        <p:nvPicPr>
          <p:cNvPr id="9" name="图片 3">
            <a:extLst>
              <a:ext uri="{FF2B5EF4-FFF2-40B4-BE49-F238E27FC236}">
                <a16:creationId xmlns:a16="http://schemas.microsoft.com/office/drawing/2014/main" id="{60E69E37-96B1-4E41-AF75-35921026E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232" b="14078"/>
          <a:stretch/>
        </p:blipFill>
        <p:spPr>
          <a:xfrm>
            <a:off x="0" y="0"/>
            <a:ext cx="12196996" cy="5602265"/>
          </a:xfrm>
          <a:prstGeom prst="rect">
            <a:avLst/>
          </a:prstGeom>
        </p:spPr>
      </p:pic>
      <p:sp>
        <p:nvSpPr>
          <p:cNvPr id="2" name="Title 1"/>
          <p:cNvSpPr>
            <a:spLocks noGrp="1"/>
          </p:cNvSpPr>
          <p:nvPr>
            <p:ph type="ctrTitle"/>
          </p:nvPr>
        </p:nvSpPr>
        <p:spPr>
          <a:xfrm>
            <a:off x="939112" y="531863"/>
            <a:ext cx="6629400" cy="1203582"/>
          </a:xfrm>
        </p:spPr>
        <p:txBody>
          <a:bodyPr anchor="b">
            <a:normAutofit/>
          </a:bodyPr>
          <a:lstStyle>
            <a:lvl1pPr algn="l">
              <a:defRPr sz="3200">
                <a:solidFill>
                  <a:schemeClr val="tx2"/>
                </a:solidFill>
              </a:defRPr>
            </a:lvl1pPr>
          </a:lstStyle>
          <a:p>
            <a:r>
              <a:rPr lang="en-US"/>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2130562"/>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0" name="Picture 9">
            <a:extLst>
              <a:ext uri="{FF2B5EF4-FFF2-40B4-BE49-F238E27FC236}">
                <a16:creationId xmlns:a16="http://schemas.microsoft.com/office/drawing/2014/main" id="{1D747DC0-21C0-4DDF-9019-3BD21FDC74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8" name="Footer Placeholder 4">
            <a:extLst>
              <a:ext uri="{FF2B5EF4-FFF2-40B4-BE49-F238E27FC236}">
                <a16:creationId xmlns:a16="http://schemas.microsoft.com/office/drawing/2014/main" id="{9E082D9E-C293-4F46-93EA-3E362F459B81}"/>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145767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 Innovation">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757A6291-4F8E-49EB-A813-1DE599B70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6763" cy="5602265"/>
          </a:xfrm>
          <a:prstGeom prst="rect">
            <a:avLst/>
          </a:prstGeom>
        </p:spPr>
      </p:pic>
      <p:sp>
        <p:nvSpPr>
          <p:cNvPr id="2" name="Title 1"/>
          <p:cNvSpPr>
            <a:spLocks noGrp="1"/>
          </p:cNvSpPr>
          <p:nvPr>
            <p:ph type="ctrTitle" hasCustomPrompt="1"/>
          </p:nvPr>
        </p:nvSpPr>
        <p:spPr>
          <a:xfrm>
            <a:off x="939112" y="531863"/>
            <a:ext cx="6087764"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4909753"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6008667" y="2381837"/>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F10F5ECA-6ACC-4ADB-93E9-2CD095E3AFA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8F5ED4C8-B52B-439F-9561-A5296ABBD05E}"/>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487703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Leader">
    <p:spTree>
      <p:nvGrpSpPr>
        <p:cNvPr id="1" name=""/>
        <p:cNvGrpSpPr/>
        <p:nvPr/>
      </p:nvGrpSpPr>
      <p:grpSpPr>
        <a:xfrm>
          <a:off x="0" y="0"/>
          <a:ext cx="0" cy="0"/>
          <a:chOff x="0" y="0"/>
          <a:chExt cx="0" cy="0"/>
        </a:xfrm>
      </p:grpSpPr>
      <p:pic>
        <p:nvPicPr>
          <p:cNvPr id="8" name="图片 9">
            <a:extLst>
              <a:ext uri="{FF2B5EF4-FFF2-40B4-BE49-F238E27FC236}">
                <a16:creationId xmlns:a16="http://schemas.microsoft.com/office/drawing/2014/main" id="{9ADE69FA-CEA6-41D6-98A1-DBEA06922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 y="0"/>
            <a:ext cx="12201065" cy="5602262"/>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solidFill>
                  <a:schemeClr val="tx2"/>
                </a:solidFill>
              </a:defRPr>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0" name="L 形 7">
            <a:extLst>
              <a:ext uri="{FF2B5EF4-FFF2-40B4-BE49-F238E27FC236}">
                <a16:creationId xmlns:a16="http://schemas.microsoft.com/office/drawing/2014/main" id="{FDAEED12-1287-4EA3-8CAA-1E0DD872515C}"/>
              </a:ext>
            </a:extLst>
          </p:cNvPr>
          <p:cNvSpPr/>
          <p:nvPr userDrawn="1"/>
        </p:nvSpPr>
        <p:spPr>
          <a:xfrm rot="10800000">
            <a:off x="10502896" y="1522948"/>
            <a:ext cx="717936" cy="701032"/>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2" name="Picture 11">
            <a:extLst>
              <a:ext uri="{FF2B5EF4-FFF2-40B4-BE49-F238E27FC236}">
                <a16:creationId xmlns:a16="http://schemas.microsoft.com/office/drawing/2014/main" id="{38369094-64E7-4898-9C74-8E39D33F5D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508A7EEC-4F7A-4C60-8B07-DD3955117880}"/>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28855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 Ascend">
    <p:spTree>
      <p:nvGrpSpPr>
        <p:cNvPr id="1" name=""/>
        <p:cNvGrpSpPr/>
        <p:nvPr/>
      </p:nvGrpSpPr>
      <p:grpSpPr>
        <a:xfrm>
          <a:off x="0" y="0"/>
          <a:ext cx="0" cy="0"/>
          <a:chOff x="0" y="0"/>
          <a:chExt cx="0" cy="0"/>
        </a:xfrm>
      </p:grpSpPr>
      <p:pic>
        <p:nvPicPr>
          <p:cNvPr id="8" name="图片 3">
            <a:extLst>
              <a:ext uri="{FF2B5EF4-FFF2-40B4-BE49-F238E27FC236}">
                <a16:creationId xmlns:a16="http://schemas.microsoft.com/office/drawing/2014/main" id="{FD8E7476-2E49-46F1-9033-CA73A478D7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825" r="2034" b="5607"/>
          <a:stretch/>
        </p:blipFill>
        <p:spPr>
          <a:xfrm>
            <a:off x="1" y="-36206"/>
            <a:ext cx="12196763" cy="5638471"/>
          </a:xfrm>
          <a:prstGeom prst="rect">
            <a:avLst/>
          </a:prstGeom>
        </p:spPr>
      </p:pic>
      <p:sp>
        <p:nvSpPr>
          <p:cNvPr id="2" name="Title 1"/>
          <p:cNvSpPr>
            <a:spLocks noGrp="1"/>
          </p:cNvSpPr>
          <p:nvPr>
            <p:ph type="ctrTitle" hasCustomPrompt="1"/>
          </p:nvPr>
        </p:nvSpPr>
        <p:spPr>
          <a:xfrm>
            <a:off x="939112" y="531863"/>
            <a:ext cx="6629400" cy="1203582"/>
          </a:xfrm>
        </p:spPr>
        <p:txBody>
          <a:bodyPr anchor="b">
            <a:normAutofit/>
          </a:bodyPr>
          <a:lstStyle>
            <a:lvl1pPr algn="l">
              <a:defRPr sz="3200"/>
            </a:lvl1pPr>
          </a:lstStyle>
          <a:p>
            <a:r>
              <a:rPr lang="en-US" dirty="0"/>
              <a:t>Click to edit master title style</a:t>
            </a:r>
          </a:p>
        </p:txBody>
      </p:sp>
      <p:sp>
        <p:nvSpPr>
          <p:cNvPr id="3" name="Subtitle 2"/>
          <p:cNvSpPr>
            <a:spLocks noGrp="1"/>
          </p:cNvSpPr>
          <p:nvPr>
            <p:ph type="subTitle" idx="1" hasCustomPrompt="1"/>
          </p:nvPr>
        </p:nvSpPr>
        <p:spPr>
          <a:xfrm>
            <a:off x="939112" y="1887739"/>
            <a:ext cx="6629400" cy="1203582"/>
          </a:xfrm>
        </p:spPr>
        <p:txBody>
          <a:bodyPr>
            <a:normAutofit/>
          </a:bodyPr>
          <a:lstStyle>
            <a:lvl1pPr marL="0" indent="0" algn="l">
              <a:lnSpc>
                <a:spcPct val="100000"/>
              </a:lnSpc>
              <a:spcBef>
                <a:spcPts val="0"/>
              </a:spcBef>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Department Name</a:t>
            </a:r>
            <a:br>
              <a:rPr lang="en-US" dirty="0"/>
            </a:br>
            <a:r>
              <a:rPr lang="en-US" dirty="0"/>
              <a:t>Author Name</a:t>
            </a:r>
            <a:br>
              <a:rPr lang="en-US" dirty="0"/>
            </a:br>
            <a:r>
              <a:rPr lang="en-US" dirty="0"/>
              <a:t>Date</a:t>
            </a:r>
          </a:p>
        </p:txBody>
      </p:sp>
      <p:sp>
        <p:nvSpPr>
          <p:cNvPr id="18" name="L 形 6">
            <a:extLst>
              <a:ext uri="{FF2B5EF4-FFF2-40B4-BE49-F238E27FC236}">
                <a16:creationId xmlns:a16="http://schemas.microsoft.com/office/drawing/2014/main" id="{14785764-A1FA-42F1-9F0B-DF5427F3A888}"/>
              </a:ext>
            </a:extLst>
          </p:cNvPr>
          <p:cNvSpPr/>
          <p:nvPr userDrawn="1"/>
        </p:nvSpPr>
        <p:spPr>
          <a:xfrm rot="5400000">
            <a:off x="7853942" y="1726993"/>
            <a:ext cx="701032" cy="71793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1" name="Picture 10">
            <a:extLst>
              <a:ext uri="{FF2B5EF4-FFF2-40B4-BE49-F238E27FC236}">
                <a16:creationId xmlns:a16="http://schemas.microsoft.com/office/drawing/2014/main" id="{E4634466-EA65-4AEC-9B69-ACF50DA854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4583" y="5755288"/>
            <a:ext cx="2587422" cy="962551"/>
          </a:xfrm>
          <a:prstGeom prst="rect">
            <a:avLst/>
          </a:prstGeom>
        </p:spPr>
      </p:pic>
      <p:sp>
        <p:nvSpPr>
          <p:cNvPr id="9" name="Footer Placeholder 4">
            <a:extLst>
              <a:ext uri="{FF2B5EF4-FFF2-40B4-BE49-F238E27FC236}">
                <a16:creationId xmlns:a16="http://schemas.microsoft.com/office/drawing/2014/main" id="{9BF8CD66-4D0A-4109-BDCF-BA00FF3F6892}"/>
              </a:ext>
            </a:extLst>
          </p:cNvPr>
          <p:cNvSpPr txBox="1">
            <a:spLocks/>
          </p:cNvSpPr>
          <p:nvPr userDrawn="1"/>
        </p:nvSpPr>
        <p:spPr>
          <a:xfrm>
            <a:off x="939112" y="63182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FUTUREWEI INTERNAL</a:t>
            </a:r>
          </a:p>
        </p:txBody>
      </p:sp>
    </p:spTree>
    <p:extLst>
      <p:ext uri="{BB962C8B-B14F-4D97-AF65-F5344CB8AC3E}">
        <p14:creationId xmlns:p14="http://schemas.microsoft.com/office/powerpoint/2010/main" val="517340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57941" y="6336902"/>
            <a:ext cx="4114800" cy="290983"/>
          </a:xfrm>
          <a:prstGeom prst="rect">
            <a:avLst/>
          </a:prstGeom>
        </p:spPr>
        <p:txBody>
          <a:bodyPr vert="horz" lIns="91440" tIns="45720" rIns="91440" bIns="45720" rtlCol="0" anchor="ctr"/>
          <a:lstStyle>
            <a:lvl1pPr algn="l">
              <a:defRPr sz="1000">
                <a:solidFill>
                  <a:schemeClr val="tx1"/>
                </a:solidFill>
              </a:defRPr>
            </a:lvl1pPr>
          </a:lstStyle>
          <a:p>
            <a:r>
              <a:rPr lang="en-US"/>
              <a:t>FUTUREWEI INTERNAL</a:t>
            </a:r>
            <a:endParaRPr lang="en-US" dirty="0"/>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pic>
        <p:nvPicPr>
          <p:cNvPr id="7" name="Picture 6">
            <a:extLst>
              <a:ext uri="{FF2B5EF4-FFF2-40B4-BE49-F238E27FC236}">
                <a16:creationId xmlns:a16="http://schemas.microsoft.com/office/drawing/2014/main" id="{10CF3E4E-23D5-413E-AB9B-AD98EAEF5906}"/>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990654" y="6166487"/>
            <a:ext cx="1482082" cy="551352"/>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718" r:id="rId2"/>
    <p:sldLayoutId id="2147483719" r:id="rId3"/>
    <p:sldLayoutId id="2147483649" r:id="rId4"/>
    <p:sldLayoutId id="2147483703" r:id="rId5"/>
    <p:sldLayoutId id="2147483709" r:id="rId6"/>
    <p:sldLayoutId id="2147483705" r:id="rId7"/>
    <p:sldLayoutId id="2147483706" r:id="rId8"/>
    <p:sldLayoutId id="2147483707" r:id="rId9"/>
    <p:sldLayoutId id="2147483708" r:id="rId10"/>
    <p:sldLayoutId id="2147483650" r:id="rId11"/>
    <p:sldLayoutId id="2147483651" r:id="rId12"/>
    <p:sldLayoutId id="2147483652" r:id="rId13"/>
    <p:sldLayoutId id="2147483653" r:id="rId14"/>
    <p:sldLayoutId id="2147483654" r:id="rId15"/>
    <p:sldLayoutId id="2147483655" r:id="rId16"/>
    <p:sldLayoutId id="2147483702" r:id="rId17"/>
    <p:sldLayoutId id="2147483656" r:id="rId18"/>
    <p:sldLayoutId id="2147483657" r:id="rId19"/>
    <p:sldLayoutId id="2147483658" r:id="rId20"/>
    <p:sldLayoutId id="2147483720" r:id="rId21"/>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zilla/DeepSpeech/releases/download/v0.2.0/deepspeech-0.2.0-models.tar.gz" TargetMode="External"/><Relationship Id="rId2" Type="http://schemas.openxmlformats.org/officeDocument/2006/relationships/hyperlink" Target="https://github.com/nicomon24/tensorflow-simple-speech-recognition"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da03/Attention-OCR" TargetMode="External"/><Relationship Id="rId2" Type="http://schemas.openxmlformats.org/officeDocument/2006/relationships/hyperlink" Target="https://github.com/githubharald/SimpleHTR"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www.programmersought.com/article/77463626294/#:~:text=Because%20early%20development%20is%20based,faster%20(with%20some%20exceptions)" TargetMode="External"/><Relationship Id="rId1" Type="http://schemas.openxmlformats.org/officeDocument/2006/relationships/slideLayout" Target="../slideLayouts/slideLayout11.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1.xml"/><Relationship Id="rId5" Type="http://schemas.openxmlformats.org/officeDocument/2006/relationships/image" Target="../media/image17.jp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4.jp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9E1816E-136A-4703-A52E-02E9968C5AC1}"/>
              </a:ext>
            </a:extLst>
          </p:cNvPr>
          <p:cNvSpPr>
            <a:spLocks noGrp="1"/>
          </p:cNvSpPr>
          <p:nvPr>
            <p:ph type="ctrTitle"/>
          </p:nvPr>
        </p:nvSpPr>
        <p:spPr>
          <a:xfrm>
            <a:off x="1282012" y="2117035"/>
            <a:ext cx="8822108" cy="1913756"/>
          </a:xfrm>
        </p:spPr>
        <p:txBody>
          <a:bodyPr/>
          <a:lstStyle/>
          <a:p>
            <a:r>
              <a:rPr lang="en-US" sz="5400" b="1" dirty="0" err="1"/>
              <a:t>HiAI</a:t>
            </a:r>
            <a:r>
              <a:rPr lang="en-US" sz="5400" b="1" dirty="0"/>
              <a:t> Foundation Use Case and Analysis</a:t>
            </a:r>
          </a:p>
        </p:txBody>
      </p:sp>
      <p:sp>
        <p:nvSpPr>
          <p:cNvPr id="13" name="Subtitle 12">
            <a:extLst>
              <a:ext uri="{FF2B5EF4-FFF2-40B4-BE49-F238E27FC236}">
                <a16:creationId xmlns:a16="http://schemas.microsoft.com/office/drawing/2014/main" id="{530E1D90-A70F-4287-9EE1-0BACFB566B25}"/>
              </a:ext>
            </a:extLst>
          </p:cNvPr>
          <p:cNvSpPr>
            <a:spLocks noGrp="1"/>
          </p:cNvSpPr>
          <p:nvPr>
            <p:ph type="subTitle" idx="1"/>
          </p:nvPr>
        </p:nvSpPr>
        <p:spPr/>
        <p:txBody>
          <a:bodyPr/>
          <a:lstStyle/>
          <a:p>
            <a:r>
              <a:rPr lang="en-US" dirty="0"/>
              <a:t>DTSE team 10/22/2020</a:t>
            </a:r>
          </a:p>
        </p:txBody>
      </p:sp>
    </p:spTree>
    <p:extLst>
      <p:ext uri="{BB962C8B-B14F-4D97-AF65-F5344CB8AC3E}">
        <p14:creationId xmlns:p14="http://schemas.microsoft.com/office/powerpoint/2010/main" val="408149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0BA1-7352-47C4-A2DD-24BBC7E75ED3}"/>
              </a:ext>
            </a:extLst>
          </p:cNvPr>
          <p:cNvSpPr>
            <a:spLocks noGrp="1"/>
          </p:cNvSpPr>
          <p:nvPr>
            <p:ph type="title"/>
          </p:nvPr>
        </p:nvSpPr>
        <p:spPr>
          <a:xfrm>
            <a:off x="838200" y="174173"/>
            <a:ext cx="10515600" cy="610235"/>
          </a:xfrm>
        </p:spPr>
        <p:txBody>
          <a:bodyPr anchor="t"/>
          <a:lstStyle/>
          <a:p>
            <a:r>
              <a:rPr lang="en-US" dirty="0"/>
              <a:t>Huawei NN Operator VS </a:t>
            </a:r>
            <a:r>
              <a:rPr lang="en-US" dirty="0" err="1"/>
              <a:t>Tensorflow</a:t>
            </a:r>
            <a:r>
              <a:rPr lang="en-US" dirty="0"/>
              <a:t> NN Operator</a:t>
            </a:r>
          </a:p>
        </p:txBody>
      </p:sp>
      <p:graphicFrame>
        <p:nvGraphicFramePr>
          <p:cNvPr id="6" name="Table 6">
            <a:extLst>
              <a:ext uri="{FF2B5EF4-FFF2-40B4-BE49-F238E27FC236}">
                <a16:creationId xmlns:a16="http://schemas.microsoft.com/office/drawing/2014/main" id="{2CAF66DA-E3E4-418B-9EB8-C1472071CAB4}"/>
              </a:ext>
            </a:extLst>
          </p:cNvPr>
          <p:cNvGraphicFramePr>
            <a:graphicFrameLocks noGrp="1"/>
          </p:cNvGraphicFramePr>
          <p:nvPr>
            <p:ph idx="1"/>
            <p:extLst>
              <p:ext uri="{D42A27DB-BD31-4B8C-83A1-F6EECF244321}">
                <p14:modId xmlns:p14="http://schemas.microsoft.com/office/powerpoint/2010/main" val="1237561108"/>
              </p:ext>
            </p:extLst>
          </p:nvPr>
        </p:nvGraphicFramePr>
        <p:xfrm>
          <a:off x="838200" y="811883"/>
          <a:ext cx="10378133" cy="1402080"/>
        </p:xfrm>
        <a:graphic>
          <a:graphicData uri="http://schemas.openxmlformats.org/drawingml/2006/table">
            <a:tbl>
              <a:tblPr firstRow="1" bandRow="1">
                <a:tableStyleId>{5C22544A-7EE6-4342-B048-85BDC9FD1C3A}</a:tableStyleId>
              </a:tblPr>
              <a:tblGrid>
                <a:gridCol w="3328297">
                  <a:extLst>
                    <a:ext uri="{9D8B030D-6E8A-4147-A177-3AD203B41FA5}">
                      <a16:colId xmlns:a16="http://schemas.microsoft.com/office/drawing/2014/main" val="2582257682"/>
                    </a:ext>
                  </a:extLst>
                </a:gridCol>
                <a:gridCol w="3524918">
                  <a:extLst>
                    <a:ext uri="{9D8B030D-6E8A-4147-A177-3AD203B41FA5}">
                      <a16:colId xmlns:a16="http://schemas.microsoft.com/office/drawing/2014/main" val="3647407341"/>
                    </a:ext>
                  </a:extLst>
                </a:gridCol>
                <a:gridCol w="3524918">
                  <a:extLst>
                    <a:ext uri="{9D8B030D-6E8A-4147-A177-3AD203B41FA5}">
                      <a16:colId xmlns:a16="http://schemas.microsoft.com/office/drawing/2014/main" val="3637101622"/>
                    </a:ext>
                  </a:extLst>
                </a:gridCol>
              </a:tblGrid>
              <a:tr h="310515">
                <a:tc>
                  <a:txBody>
                    <a:bodyPr/>
                    <a:lstStyle/>
                    <a:p>
                      <a:r>
                        <a:rPr lang="en-US" sz="1600" dirty="0"/>
                        <a:t>Huawei Supported NN Operators</a:t>
                      </a:r>
                    </a:p>
                  </a:txBody>
                  <a:tcPr/>
                </a:tc>
                <a:tc>
                  <a:txBody>
                    <a:bodyPr/>
                    <a:lstStyle/>
                    <a:p>
                      <a:r>
                        <a:rPr lang="en-US" sz="1600" dirty="0" err="1"/>
                        <a:t>Tensorflow</a:t>
                      </a:r>
                      <a:r>
                        <a:rPr lang="en-US" sz="1600" dirty="0"/>
                        <a:t> Supported NN Operators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Tensorflowlite</a:t>
                      </a:r>
                      <a:r>
                        <a:rPr lang="en-US" sz="1600" dirty="0"/>
                        <a:t> Supported NN Operators</a:t>
                      </a:r>
                    </a:p>
                  </a:txBody>
                  <a:tcPr/>
                </a:tc>
                <a:extLst>
                  <a:ext uri="{0D108BD9-81ED-4DB2-BD59-A6C34878D82A}">
                    <a16:rowId xmlns:a16="http://schemas.microsoft.com/office/drawing/2014/main" val="4228203979"/>
                  </a:ext>
                </a:extLst>
              </a:tr>
              <a:tr h="370840">
                <a:tc>
                  <a:txBody>
                    <a:bodyPr/>
                    <a:lstStyle/>
                    <a:p>
                      <a:r>
                        <a:rPr lang="en-US" sz="1600" dirty="0"/>
                        <a:t>24</a:t>
                      </a:r>
                    </a:p>
                  </a:txBody>
                  <a:tcPr/>
                </a:tc>
                <a:tc>
                  <a:txBody>
                    <a:bodyPr/>
                    <a:lstStyle/>
                    <a:p>
                      <a:r>
                        <a:rPr lang="en-US" sz="1600" dirty="0"/>
                        <a:t>121</a:t>
                      </a:r>
                    </a:p>
                  </a:txBody>
                  <a:tcPr/>
                </a:tc>
                <a:tc>
                  <a:txBody>
                    <a:bodyPr/>
                    <a:lstStyle/>
                    <a:p>
                      <a:r>
                        <a:rPr lang="en-US" sz="1600" dirty="0"/>
                        <a:t>&lt;116* (</a:t>
                      </a:r>
                      <a:r>
                        <a:rPr lang="en-US" sz="1600" dirty="0" err="1"/>
                        <a:t>tflite</a:t>
                      </a:r>
                      <a:r>
                        <a:rPr lang="en-US" sz="1600" dirty="0"/>
                        <a:t> conversion merges some of the NN operators, 5 are often removed)</a:t>
                      </a:r>
                    </a:p>
                  </a:txBody>
                  <a:tcPr/>
                </a:tc>
                <a:extLst>
                  <a:ext uri="{0D108BD9-81ED-4DB2-BD59-A6C34878D82A}">
                    <a16:rowId xmlns:a16="http://schemas.microsoft.com/office/drawing/2014/main" val="3002879159"/>
                  </a:ext>
                </a:extLst>
              </a:tr>
            </a:tbl>
          </a:graphicData>
        </a:graphic>
      </p:graphicFrame>
      <p:sp>
        <p:nvSpPr>
          <p:cNvPr id="4" name="Footer Placeholder 3">
            <a:extLst>
              <a:ext uri="{FF2B5EF4-FFF2-40B4-BE49-F238E27FC236}">
                <a16:creationId xmlns:a16="http://schemas.microsoft.com/office/drawing/2014/main" id="{2DFAE302-4F26-4D0A-A16F-A42C9DFA857B}"/>
              </a:ext>
            </a:extLst>
          </p:cNvPr>
          <p:cNvSpPr>
            <a:spLocks noGrp="1"/>
          </p:cNvSpPr>
          <p:nvPr>
            <p:ph type="ftr" sz="quarter" idx="11"/>
          </p:nvPr>
        </p:nvSpPr>
        <p:spPr/>
        <p:txBody>
          <a:bodyPr anchor="t"/>
          <a:lstStyle/>
          <a:p>
            <a:r>
              <a:rPr lang="en-US"/>
              <a:t>FUTUREWEI INTERNAL</a:t>
            </a:r>
          </a:p>
        </p:txBody>
      </p:sp>
      <p:sp>
        <p:nvSpPr>
          <p:cNvPr id="5" name="Slide Number Placeholder 4">
            <a:extLst>
              <a:ext uri="{FF2B5EF4-FFF2-40B4-BE49-F238E27FC236}">
                <a16:creationId xmlns:a16="http://schemas.microsoft.com/office/drawing/2014/main" id="{358D5A34-75B9-42CD-BAF5-9748617604B9}"/>
              </a:ext>
            </a:extLst>
          </p:cNvPr>
          <p:cNvSpPr>
            <a:spLocks noGrp="1"/>
          </p:cNvSpPr>
          <p:nvPr>
            <p:ph type="sldNum" sz="quarter" idx="12"/>
          </p:nvPr>
        </p:nvSpPr>
        <p:spPr/>
        <p:txBody>
          <a:bodyPr anchor="t"/>
          <a:lstStyle/>
          <a:p>
            <a:fld id="{3B917CB5-27BD-4ECA-9D86-80D4B900A204}" type="slidenum">
              <a:rPr lang="en-US" smtClean="0"/>
              <a:t>10</a:t>
            </a:fld>
            <a:endParaRPr lang="en-US"/>
          </a:p>
        </p:txBody>
      </p:sp>
      <p:sp>
        <p:nvSpPr>
          <p:cNvPr id="9" name="TextBox 8">
            <a:extLst>
              <a:ext uri="{FF2B5EF4-FFF2-40B4-BE49-F238E27FC236}">
                <a16:creationId xmlns:a16="http://schemas.microsoft.com/office/drawing/2014/main" id="{DC213855-572C-4F75-978A-4CABDBA36F74}"/>
              </a:ext>
            </a:extLst>
          </p:cNvPr>
          <p:cNvSpPr txBox="1"/>
          <p:nvPr/>
        </p:nvSpPr>
        <p:spPr>
          <a:xfrm>
            <a:off x="838200" y="2481839"/>
            <a:ext cx="3584581" cy="369332"/>
          </a:xfrm>
          <a:prstGeom prst="rect">
            <a:avLst/>
          </a:prstGeom>
          <a:noFill/>
        </p:spPr>
        <p:txBody>
          <a:bodyPr wrap="square" rtlCol="0" anchor="t">
            <a:spAutoFit/>
          </a:bodyPr>
          <a:lstStyle/>
          <a:p>
            <a:r>
              <a:rPr lang="en-US" dirty="0"/>
              <a:t>Please refer to excel sheet. </a:t>
            </a:r>
          </a:p>
        </p:txBody>
      </p:sp>
      <p:graphicFrame>
        <p:nvGraphicFramePr>
          <p:cNvPr id="3" name="Table 6">
            <a:extLst>
              <a:ext uri="{FF2B5EF4-FFF2-40B4-BE49-F238E27FC236}">
                <a16:creationId xmlns:a16="http://schemas.microsoft.com/office/drawing/2014/main" id="{DE5E9827-F1B6-479C-B06E-EB38C688D884}"/>
              </a:ext>
            </a:extLst>
          </p:cNvPr>
          <p:cNvGraphicFramePr>
            <a:graphicFrameLocks noGrp="1"/>
          </p:cNvGraphicFramePr>
          <p:nvPr>
            <p:extLst>
              <p:ext uri="{D42A27DB-BD31-4B8C-83A1-F6EECF244321}">
                <p14:modId xmlns:p14="http://schemas.microsoft.com/office/powerpoint/2010/main" val="2153020100"/>
              </p:ext>
            </p:extLst>
          </p:nvPr>
        </p:nvGraphicFramePr>
        <p:xfrm>
          <a:off x="838200" y="3119047"/>
          <a:ext cx="5257800" cy="2927072"/>
        </p:xfrm>
        <a:graphic>
          <a:graphicData uri="http://schemas.openxmlformats.org/drawingml/2006/table">
            <a:tbl>
              <a:tblPr firstRow="1" bandRow="1">
                <a:tableStyleId>{5C22544A-7EE6-4342-B048-85BDC9FD1C3A}</a:tableStyleId>
              </a:tblPr>
              <a:tblGrid>
                <a:gridCol w="1314450">
                  <a:extLst>
                    <a:ext uri="{9D8B030D-6E8A-4147-A177-3AD203B41FA5}">
                      <a16:colId xmlns:a16="http://schemas.microsoft.com/office/drawing/2014/main" val="695771341"/>
                    </a:ext>
                  </a:extLst>
                </a:gridCol>
                <a:gridCol w="1314450">
                  <a:extLst>
                    <a:ext uri="{9D8B030D-6E8A-4147-A177-3AD203B41FA5}">
                      <a16:colId xmlns:a16="http://schemas.microsoft.com/office/drawing/2014/main" val="2603277048"/>
                    </a:ext>
                  </a:extLst>
                </a:gridCol>
                <a:gridCol w="1314450">
                  <a:extLst>
                    <a:ext uri="{9D8B030D-6E8A-4147-A177-3AD203B41FA5}">
                      <a16:colId xmlns:a16="http://schemas.microsoft.com/office/drawing/2014/main" val="1223207191"/>
                    </a:ext>
                  </a:extLst>
                </a:gridCol>
                <a:gridCol w="1314450">
                  <a:extLst>
                    <a:ext uri="{9D8B030D-6E8A-4147-A177-3AD203B41FA5}">
                      <a16:colId xmlns:a16="http://schemas.microsoft.com/office/drawing/2014/main" val="2272197082"/>
                    </a:ext>
                  </a:extLst>
                </a:gridCol>
              </a:tblGrid>
              <a:tr h="415712">
                <a:tc gridSpan="4">
                  <a:txBody>
                    <a:bodyPr/>
                    <a:lstStyle/>
                    <a:p>
                      <a:r>
                        <a:rPr lang="en-US" dirty="0">
                          <a:latin typeface="+mn-lt"/>
                        </a:rPr>
                        <a:t>Huawei Supported NN Operators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350048173"/>
                  </a:ext>
                </a:extLst>
              </a:tr>
              <a:tr h="418560">
                <a:tc>
                  <a:txBody>
                    <a:bodyPr/>
                    <a:lstStyle/>
                    <a:p>
                      <a:pPr algn="l" fontAlgn="b"/>
                      <a:r>
                        <a:rPr lang="en-US" sz="1200" b="0" i="0" u="none" strike="noStrike" dirty="0">
                          <a:solidFill>
                            <a:srgbClr val="000000"/>
                          </a:solidFill>
                          <a:effectLst/>
                          <a:latin typeface="+mn-lt"/>
                        </a:rPr>
                        <a:t>tf.nn.atrous_conv2d</a:t>
                      </a:r>
                    </a:p>
                  </a:txBody>
                  <a:tcPr marL="7620" marR="7620" marT="7620" marB="0"/>
                </a:tc>
                <a:tc>
                  <a:txBody>
                    <a:bodyPr/>
                    <a:lstStyle/>
                    <a:p>
                      <a:pPr algn="l" fontAlgn="b"/>
                      <a:r>
                        <a:rPr lang="en-US" sz="1200" b="0" i="0" u="none" strike="noStrike" dirty="0">
                          <a:solidFill>
                            <a:srgbClr val="000000"/>
                          </a:solidFill>
                          <a:effectLst/>
                          <a:latin typeface="+mn-lt"/>
                        </a:rPr>
                        <a:t>tf.nn.conv2d_transpose</a:t>
                      </a:r>
                    </a:p>
                  </a:txBody>
                  <a:tcPr marL="7620" marR="7620" marT="7620" marB="0"/>
                </a:tc>
                <a:tc>
                  <a:txBody>
                    <a:bodyPr/>
                    <a:lstStyle/>
                    <a:p>
                      <a:pPr algn="l" fontAlgn="b"/>
                      <a:r>
                        <a:rPr lang="en-US" sz="1200" b="0" i="0" u="none" strike="noStrike">
                          <a:solidFill>
                            <a:srgbClr val="000000"/>
                          </a:solidFill>
                          <a:effectLst/>
                          <a:latin typeface="+mn-lt"/>
                        </a:rPr>
                        <a:t>tf.nn.l2_normalize</a:t>
                      </a:r>
                    </a:p>
                  </a:txBody>
                  <a:tcPr marL="7620" marR="7620" marT="7620" marB="0"/>
                </a:tc>
                <a:tc>
                  <a:txBody>
                    <a:bodyPr/>
                    <a:lstStyle/>
                    <a:p>
                      <a:pPr algn="l" fontAlgn="b"/>
                      <a:r>
                        <a:rPr lang="en-US" sz="1200" b="0" i="0" u="none" strike="noStrike">
                          <a:solidFill>
                            <a:srgbClr val="000000"/>
                          </a:solidFill>
                          <a:effectLst/>
                          <a:latin typeface="+mn-lt"/>
                        </a:rPr>
                        <a:t>tf.nn.relu6</a:t>
                      </a:r>
                    </a:p>
                  </a:txBody>
                  <a:tcPr marL="7620" marR="7620" marT="7620" marB="0"/>
                </a:tc>
                <a:extLst>
                  <a:ext uri="{0D108BD9-81ED-4DB2-BD59-A6C34878D82A}">
                    <a16:rowId xmlns:a16="http://schemas.microsoft.com/office/drawing/2014/main" val="2613079382"/>
                  </a:ext>
                </a:extLst>
              </a:tr>
              <a:tr h="418560">
                <a:tc>
                  <a:txBody>
                    <a:bodyPr/>
                    <a:lstStyle/>
                    <a:p>
                      <a:pPr algn="l" fontAlgn="b"/>
                      <a:r>
                        <a:rPr lang="en-US" sz="1200" b="0" i="0" u="none" strike="noStrike">
                          <a:solidFill>
                            <a:srgbClr val="000000"/>
                          </a:solidFill>
                          <a:effectLst/>
                          <a:latin typeface="+mn-lt"/>
                        </a:rPr>
                        <a:t>tf.nn.avg_pool</a:t>
                      </a:r>
                    </a:p>
                  </a:txBody>
                  <a:tcPr marL="7620" marR="7620" marT="7620" marB="0"/>
                </a:tc>
                <a:tc>
                  <a:txBody>
                    <a:bodyPr/>
                    <a:lstStyle/>
                    <a:p>
                      <a:pPr algn="l" fontAlgn="b"/>
                      <a:r>
                        <a:rPr lang="en-US" sz="1200" b="0" i="0" u="none" strike="noStrike">
                          <a:solidFill>
                            <a:srgbClr val="000000"/>
                          </a:solidFill>
                          <a:effectLst/>
                          <a:latin typeface="+mn-lt"/>
                        </a:rPr>
                        <a:t>tf.nn.fractional_avg_pool</a:t>
                      </a:r>
                    </a:p>
                  </a:txBody>
                  <a:tcPr marL="7620" marR="7620" marT="7620" marB="0"/>
                </a:tc>
                <a:tc>
                  <a:txBody>
                    <a:bodyPr/>
                    <a:lstStyle/>
                    <a:p>
                      <a:pPr algn="l" fontAlgn="b"/>
                      <a:r>
                        <a:rPr lang="en-US" sz="1200" b="0" i="0" u="none" strike="noStrike" dirty="0" err="1">
                          <a:solidFill>
                            <a:srgbClr val="000000"/>
                          </a:solidFill>
                          <a:effectLst/>
                          <a:latin typeface="+mn-lt"/>
                        </a:rPr>
                        <a:t>tf.nn.leaky_relu</a:t>
                      </a:r>
                      <a:endParaRPr lang="en-US" sz="1200" b="0" i="0" u="none" strike="noStrike" dirty="0">
                        <a:solidFill>
                          <a:srgbClr val="000000"/>
                        </a:solidFill>
                        <a:effectLst/>
                        <a:latin typeface="+mn-lt"/>
                      </a:endParaRPr>
                    </a:p>
                  </a:txBody>
                  <a:tcPr marL="7620" marR="7620" marT="7620" marB="0"/>
                </a:tc>
                <a:tc>
                  <a:txBody>
                    <a:bodyPr/>
                    <a:lstStyle/>
                    <a:p>
                      <a:pPr algn="l" fontAlgn="b"/>
                      <a:r>
                        <a:rPr lang="en-US" sz="1200" b="0" i="0" u="none" strike="noStrike">
                          <a:solidFill>
                            <a:srgbClr val="000000"/>
                          </a:solidFill>
                          <a:effectLst/>
                          <a:latin typeface="+mn-lt"/>
                        </a:rPr>
                        <a:t>tf.nn.selu</a:t>
                      </a:r>
                    </a:p>
                  </a:txBody>
                  <a:tcPr marL="7620" marR="7620" marT="7620" marB="0"/>
                </a:tc>
                <a:extLst>
                  <a:ext uri="{0D108BD9-81ED-4DB2-BD59-A6C34878D82A}">
                    <a16:rowId xmlns:a16="http://schemas.microsoft.com/office/drawing/2014/main" val="2227183871"/>
                  </a:ext>
                </a:extLst>
              </a:tr>
              <a:tr h="418560">
                <a:tc>
                  <a:txBody>
                    <a:bodyPr/>
                    <a:lstStyle/>
                    <a:p>
                      <a:pPr algn="l" fontAlgn="b"/>
                      <a:r>
                        <a:rPr lang="en-US" sz="1200" b="0" i="0" u="none" strike="noStrike">
                          <a:solidFill>
                            <a:srgbClr val="000000"/>
                          </a:solidFill>
                          <a:effectLst/>
                          <a:latin typeface="+mn-lt"/>
                        </a:rPr>
                        <a:t>tf.nn.bias_add</a:t>
                      </a:r>
                    </a:p>
                  </a:txBody>
                  <a:tcPr marL="7620" marR="7620" marT="7620" marB="0"/>
                </a:tc>
                <a:tc>
                  <a:txBody>
                    <a:bodyPr/>
                    <a:lstStyle/>
                    <a:p>
                      <a:pPr algn="l" fontAlgn="b"/>
                      <a:r>
                        <a:rPr lang="en-US" sz="1200" b="0" i="0" u="none" strike="noStrike" dirty="0" err="1">
                          <a:solidFill>
                            <a:srgbClr val="000000"/>
                          </a:solidFill>
                          <a:effectLst/>
                          <a:latin typeface="+mn-lt"/>
                        </a:rPr>
                        <a:t>tf.nn.fractional_max_pool</a:t>
                      </a:r>
                      <a:endParaRPr lang="en-US" sz="1200" b="0" i="0" u="none" strike="noStrike" dirty="0">
                        <a:solidFill>
                          <a:srgbClr val="000000"/>
                        </a:solidFill>
                        <a:effectLst/>
                        <a:latin typeface="+mn-lt"/>
                      </a:endParaRPr>
                    </a:p>
                  </a:txBody>
                  <a:tcPr marL="7620" marR="7620" marT="7620" marB="0"/>
                </a:tc>
                <a:tc>
                  <a:txBody>
                    <a:bodyPr/>
                    <a:lstStyle/>
                    <a:p>
                      <a:pPr algn="l" fontAlgn="b"/>
                      <a:r>
                        <a:rPr lang="en-US" sz="1200" b="0" i="0" u="none" strike="noStrike">
                          <a:solidFill>
                            <a:srgbClr val="000000"/>
                          </a:solidFill>
                          <a:effectLst/>
                          <a:latin typeface="+mn-lt"/>
                        </a:rPr>
                        <a:t>tf.nn.log_softmax</a:t>
                      </a:r>
                    </a:p>
                  </a:txBody>
                  <a:tcPr marL="7620" marR="7620" marT="7620" marB="0"/>
                </a:tc>
                <a:tc>
                  <a:txBody>
                    <a:bodyPr/>
                    <a:lstStyle/>
                    <a:p>
                      <a:pPr algn="l" fontAlgn="b"/>
                      <a:r>
                        <a:rPr lang="en-US" sz="1200" b="0" i="0" u="none" strike="noStrike" dirty="0" err="1">
                          <a:solidFill>
                            <a:srgbClr val="000000"/>
                          </a:solidFill>
                          <a:effectLst/>
                          <a:latin typeface="+mn-lt"/>
                        </a:rPr>
                        <a:t>tf.nn.softmax</a:t>
                      </a:r>
                      <a:endParaRPr lang="en-US" sz="12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3462863471"/>
                  </a:ext>
                </a:extLst>
              </a:tr>
              <a:tr h="418560">
                <a:tc>
                  <a:txBody>
                    <a:bodyPr/>
                    <a:lstStyle/>
                    <a:p>
                      <a:pPr algn="l" fontAlgn="b"/>
                      <a:r>
                        <a:rPr lang="en-US" sz="1200" b="0" i="0" u="none" strike="noStrike">
                          <a:solidFill>
                            <a:srgbClr val="000000"/>
                          </a:solidFill>
                          <a:effectLst/>
                          <a:latin typeface="+mn-lt"/>
                        </a:rPr>
                        <a:t>tf.nn.bidirectional_dynamic_rnn</a:t>
                      </a:r>
                    </a:p>
                  </a:txBody>
                  <a:tcPr marL="7620" marR="7620" marT="7620" marB="0"/>
                </a:tc>
                <a:tc>
                  <a:txBody>
                    <a:bodyPr/>
                    <a:lstStyle/>
                    <a:p>
                      <a:pPr algn="l" fontAlgn="b"/>
                      <a:r>
                        <a:rPr lang="en-US" sz="1200" b="0" i="0" u="none" strike="noStrike">
                          <a:solidFill>
                            <a:srgbClr val="000000"/>
                          </a:solidFill>
                          <a:effectLst/>
                          <a:latin typeface="+mn-lt"/>
                        </a:rPr>
                        <a:t>tf.nn.fused_batch_norm</a:t>
                      </a:r>
                    </a:p>
                  </a:txBody>
                  <a:tcPr marL="7620" marR="7620" marT="7620" marB="0"/>
                </a:tc>
                <a:tc>
                  <a:txBody>
                    <a:bodyPr/>
                    <a:lstStyle/>
                    <a:p>
                      <a:pPr algn="l" fontAlgn="b"/>
                      <a:r>
                        <a:rPr lang="en-US" sz="1200" b="0" i="0" u="none" strike="noStrike">
                          <a:solidFill>
                            <a:srgbClr val="000000"/>
                          </a:solidFill>
                          <a:effectLst/>
                          <a:latin typeface="+mn-lt"/>
                        </a:rPr>
                        <a:t>tf.nn.lrn</a:t>
                      </a:r>
                    </a:p>
                  </a:txBody>
                  <a:tcPr marL="7620" marR="7620" marT="7620" marB="0"/>
                </a:tc>
                <a:tc>
                  <a:txBody>
                    <a:bodyPr/>
                    <a:lstStyle/>
                    <a:p>
                      <a:pPr algn="l" fontAlgn="b"/>
                      <a:r>
                        <a:rPr lang="en-US" sz="1200" b="0" i="0" u="none" strike="noStrike" dirty="0" err="1">
                          <a:solidFill>
                            <a:srgbClr val="000000"/>
                          </a:solidFill>
                          <a:effectLst/>
                          <a:latin typeface="+mn-lt"/>
                        </a:rPr>
                        <a:t>tf.nn.softplus</a:t>
                      </a:r>
                      <a:endParaRPr lang="en-US" sz="12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848152833"/>
                  </a:ext>
                </a:extLst>
              </a:tr>
              <a:tr h="418560">
                <a:tc>
                  <a:txBody>
                    <a:bodyPr/>
                    <a:lstStyle/>
                    <a:p>
                      <a:pPr algn="l" fontAlgn="b"/>
                      <a:r>
                        <a:rPr lang="en-US" sz="1200" b="0" i="0" u="none" strike="noStrike">
                          <a:solidFill>
                            <a:srgbClr val="000000"/>
                          </a:solidFill>
                          <a:effectLst/>
                          <a:latin typeface="+mn-lt"/>
                        </a:rPr>
                        <a:t>tf.nn.conv1d</a:t>
                      </a:r>
                    </a:p>
                  </a:txBody>
                  <a:tcPr marL="7620" marR="7620" marT="7620" marB="0"/>
                </a:tc>
                <a:tc>
                  <a:txBody>
                    <a:bodyPr/>
                    <a:lstStyle/>
                    <a:p>
                      <a:pPr algn="l" fontAlgn="b"/>
                      <a:r>
                        <a:rPr lang="en-US" sz="1200" b="0" i="0" u="none" strike="noStrike">
                          <a:solidFill>
                            <a:srgbClr val="000000"/>
                          </a:solidFill>
                          <a:effectLst/>
                          <a:latin typeface="+mn-lt"/>
                        </a:rPr>
                        <a:t>tf.nn.depthwise_conv2d</a:t>
                      </a:r>
                    </a:p>
                  </a:txBody>
                  <a:tcPr marL="7620" marR="7620" marT="7620" marB="0"/>
                </a:tc>
                <a:tc>
                  <a:txBody>
                    <a:bodyPr/>
                    <a:lstStyle/>
                    <a:p>
                      <a:pPr algn="l" fontAlgn="b"/>
                      <a:r>
                        <a:rPr lang="en-US" sz="1200" b="0" i="0" u="none" strike="noStrike">
                          <a:solidFill>
                            <a:srgbClr val="000000"/>
                          </a:solidFill>
                          <a:effectLst/>
                          <a:latin typeface="+mn-lt"/>
                        </a:rPr>
                        <a:t>tf.nn.max_pool</a:t>
                      </a:r>
                    </a:p>
                  </a:txBody>
                  <a:tcPr marL="7620" marR="7620" marT="7620" marB="0"/>
                </a:tc>
                <a:tc>
                  <a:txBody>
                    <a:bodyPr/>
                    <a:lstStyle/>
                    <a:p>
                      <a:pPr algn="l" fontAlgn="b"/>
                      <a:r>
                        <a:rPr lang="en-US" sz="1200" b="0" i="0" u="none" strike="noStrike" dirty="0" err="1">
                          <a:solidFill>
                            <a:srgbClr val="000000"/>
                          </a:solidFill>
                          <a:effectLst/>
                          <a:latin typeface="+mn-lt"/>
                        </a:rPr>
                        <a:t>tf.nn.softsign</a:t>
                      </a:r>
                      <a:endParaRPr lang="en-US" sz="12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4128195392"/>
                  </a:ext>
                </a:extLst>
              </a:tr>
              <a:tr h="418560">
                <a:tc>
                  <a:txBody>
                    <a:bodyPr/>
                    <a:lstStyle/>
                    <a:p>
                      <a:pPr algn="l" fontAlgn="b"/>
                      <a:r>
                        <a:rPr lang="en-US" sz="1200" b="0" i="0" u="none" strike="noStrike">
                          <a:solidFill>
                            <a:srgbClr val="000000"/>
                          </a:solidFill>
                          <a:effectLst/>
                          <a:latin typeface="+mn-lt"/>
                        </a:rPr>
                        <a:t>tf.nn.conv2d</a:t>
                      </a:r>
                    </a:p>
                  </a:txBody>
                  <a:tcPr marL="7620" marR="7620" marT="7620" marB="0"/>
                </a:tc>
                <a:tc>
                  <a:txBody>
                    <a:bodyPr/>
                    <a:lstStyle/>
                    <a:p>
                      <a:pPr algn="l" fontAlgn="b"/>
                      <a:r>
                        <a:rPr lang="en-US" sz="1200" b="0" i="0" u="none" strike="noStrike">
                          <a:solidFill>
                            <a:srgbClr val="000000"/>
                          </a:solidFill>
                          <a:effectLst/>
                          <a:latin typeface="+mn-lt"/>
                        </a:rPr>
                        <a:t>tf.nn.elu</a:t>
                      </a:r>
                    </a:p>
                  </a:txBody>
                  <a:tcPr marL="7620" marR="7620" marT="7620" marB="0"/>
                </a:tc>
                <a:tc>
                  <a:txBody>
                    <a:bodyPr/>
                    <a:lstStyle/>
                    <a:p>
                      <a:pPr algn="l" fontAlgn="b"/>
                      <a:r>
                        <a:rPr lang="en-US" sz="1200" b="0" i="0" u="none" strike="noStrike">
                          <a:solidFill>
                            <a:srgbClr val="000000"/>
                          </a:solidFill>
                          <a:effectLst/>
                          <a:latin typeface="+mn-lt"/>
                        </a:rPr>
                        <a:t>tf.nn.relu</a:t>
                      </a:r>
                    </a:p>
                  </a:txBody>
                  <a:tcPr marL="7620" marR="7620" marT="7620" marB="0"/>
                </a:tc>
                <a:tc>
                  <a:txBody>
                    <a:bodyPr/>
                    <a:lstStyle/>
                    <a:p>
                      <a:pPr algn="l" fontAlgn="b"/>
                      <a:r>
                        <a:rPr lang="en-US" sz="1200" b="0" i="0" u="none" strike="noStrike" dirty="0" err="1">
                          <a:solidFill>
                            <a:srgbClr val="000000"/>
                          </a:solidFill>
                          <a:effectLst/>
                          <a:latin typeface="+mn-lt"/>
                        </a:rPr>
                        <a:t>tf.nn.static_bidirectional_rnn</a:t>
                      </a:r>
                      <a:endParaRPr lang="en-US" sz="1200" b="0" i="0" u="none" strike="noStrike" dirty="0">
                        <a:solidFill>
                          <a:srgbClr val="000000"/>
                        </a:solidFill>
                        <a:effectLst/>
                        <a:latin typeface="+mn-lt"/>
                      </a:endParaRPr>
                    </a:p>
                  </a:txBody>
                  <a:tcPr marL="7620" marR="7620" marT="7620" marB="0"/>
                </a:tc>
                <a:extLst>
                  <a:ext uri="{0D108BD9-81ED-4DB2-BD59-A6C34878D82A}">
                    <a16:rowId xmlns:a16="http://schemas.microsoft.com/office/drawing/2014/main" val="1479405104"/>
                  </a:ext>
                </a:extLst>
              </a:tr>
            </a:tbl>
          </a:graphicData>
        </a:graphic>
      </p:graphicFrame>
      <p:graphicFrame>
        <p:nvGraphicFramePr>
          <p:cNvPr id="11" name="Table 6">
            <a:extLst>
              <a:ext uri="{FF2B5EF4-FFF2-40B4-BE49-F238E27FC236}">
                <a16:creationId xmlns:a16="http://schemas.microsoft.com/office/drawing/2014/main" id="{6F1D6D69-4EAD-4178-95A4-882AE712EBE8}"/>
              </a:ext>
            </a:extLst>
          </p:cNvPr>
          <p:cNvGraphicFramePr>
            <a:graphicFrameLocks noGrp="1"/>
          </p:cNvGraphicFramePr>
          <p:nvPr>
            <p:extLst>
              <p:ext uri="{D42A27DB-BD31-4B8C-83A1-F6EECF244321}">
                <p14:modId xmlns:p14="http://schemas.microsoft.com/office/powerpoint/2010/main" val="545157289"/>
              </p:ext>
            </p:extLst>
          </p:nvPr>
        </p:nvGraphicFramePr>
        <p:xfrm>
          <a:off x="6164732" y="3119048"/>
          <a:ext cx="5257800" cy="3463674"/>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695771341"/>
                    </a:ext>
                  </a:extLst>
                </a:gridCol>
                <a:gridCol w="1051560">
                  <a:extLst>
                    <a:ext uri="{9D8B030D-6E8A-4147-A177-3AD203B41FA5}">
                      <a16:colId xmlns:a16="http://schemas.microsoft.com/office/drawing/2014/main" val="864877202"/>
                    </a:ext>
                  </a:extLst>
                </a:gridCol>
                <a:gridCol w="1051560">
                  <a:extLst>
                    <a:ext uri="{9D8B030D-6E8A-4147-A177-3AD203B41FA5}">
                      <a16:colId xmlns:a16="http://schemas.microsoft.com/office/drawing/2014/main" val="2603277048"/>
                    </a:ext>
                  </a:extLst>
                </a:gridCol>
                <a:gridCol w="1051560">
                  <a:extLst>
                    <a:ext uri="{9D8B030D-6E8A-4147-A177-3AD203B41FA5}">
                      <a16:colId xmlns:a16="http://schemas.microsoft.com/office/drawing/2014/main" val="1223207191"/>
                    </a:ext>
                  </a:extLst>
                </a:gridCol>
                <a:gridCol w="1051560">
                  <a:extLst>
                    <a:ext uri="{9D8B030D-6E8A-4147-A177-3AD203B41FA5}">
                      <a16:colId xmlns:a16="http://schemas.microsoft.com/office/drawing/2014/main" val="2272197082"/>
                    </a:ext>
                  </a:extLst>
                </a:gridCol>
              </a:tblGrid>
              <a:tr h="379560">
                <a:tc gridSpan="5">
                  <a:txBody>
                    <a:bodyPr/>
                    <a:lstStyle/>
                    <a:p>
                      <a:r>
                        <a:rPr lang="en-US" dirty="0">
                          <a:solidFill>
                            <a:schemeClr val="tx2"/>
                          </a:solidFill>
                          <a:latin typeface="+mn-lt"/>
                        </a:rPr>
                        <a:t>Unsupported Operators in Test Cases</a:t>
                      </a:r>
                    </a:p>
                  </a:txBody>
                  <a:tcPr/>
                </a:tc>
                <a:tc hMerge="1">
                  <a:txBody>
                    <a:bodyPr/>
                    <a:lstStyle/>
                    <a:p>
                      <a:endParaRPr lang="en-US"/>
                    </a:p>
                  </a:txBody>
                  <a:tcPr/>
                </a:tc>
                <a:tc hMerge="1">
                  <a:txBody>
                    <a:bodyPr/>
                    <a:lstStyle/>
                    <a:p>
                      <a:endParaRPr lang="en-US" dirty="0">
                        <a:latin typeface="+mn-lt"/>
                      </a:endParaRPr>
                    </a:p>
                  </a:txBody>
                  <a:tcPr/>
                </a:tc>
                <a:tc hMerge="1">
                  <a:txBody>
                    <a:bodyPr/>
                    <a:lstStyle/>
                    <a:p>
                      <a:endParaRPr lang="en-US" dirty="0">
                        <a:latin typeface="+mn-lt"/>
                      </a:endParaRPr>
                    </a:p>
                  </a:txBody>
                  <a:tcPr/>
                </a:tc>
                <a:tc hMerge="1">
                  <a:txBody>
                    <a:bodyPr/>
                    <a:lstStyle/>
                    <a:p>
                      <a:endParaRPr lang="en-US" dirty="0">
                        <a:latin typeface="+mn-lt"/>
                      </a:endParaRPr>
                    </a:p>
                  </a:txBody>
                  <a:tcPr/>
                </a:tc>
                <a:extLst>
                  <a:ext uri="{0D108BD9-81ED-4DB2-BD59-A6C34878D82A}">
                    <a16:rowId xmlns:a16="http://schemas.microsoft.com/office/drawing/2014/main" val="2350048173"/>
                  </a:ext>
                </a:extLst>
              </a:tr>
              <a:tr h="5772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chemeClr val="tx2"/>
                          </a:solidFill>
                          <a:effectLst/>
                          <a:latin typeface="+mn-lt"/>
                        </a:rPr>
                        <a:t>tf.nn.softmax_cross_entropy_with_logits</a:t>
                      </a:r>
                      <a:endParaRPr lang="en-US" sz="1200" b="0" i="0" u="none" strike="noStrike" dirty="0">
                        <a:solidFill>
                          <a:schemeClr val="tx2"/>
                        </a:solidFill>
                        <a:effectLst/>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chemeClr val="tx2"/>
                          </a:solidFill>
                          <a:effectLst/>
                          <a:latin typeface="+mn-lt"/>
                        </a:rPr>
                        <a:t>tf.contrib.deprecated.scalar_summary</a:t>
                      </a:r>
                      <a:endParaRPr lang="en-US" sz="1200" b="0" i="0" u="none" strike="noStrike" dirty="0">
                        <a:solidFill>
                          <a:schemeClr val="tx2"/>
                        </a:solidFill>
                        <a:effectLst/>
                        <a:latin typeface="+mn-lt"/>
                      </a:endParaRPr>
                    </a:p>
                  </a:txBody>
                  <a:tcPr/>
                </a:tc>
                <a:tc>
                  <a:txBody>
                    <a:bodyPr/>
                    <a:lstStyle/>
                    <a:p>
                      <a:r>
                        <a:rPr lang="en-US" sz="1200" dirty="0" err="1">
                          <a:solidFill>
                            <a:schemeClr val="tx2"/>
                          </a:solidFill>
                        </a:rPr>
                        <a:t>tf.contrib.deprecated.merge_summary</a:t>
                      </a:r>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chemeClr val="tx2"/>
                          </a:solidFill>
                          <a:effectLst/>
                          <a:latin typeface="+mn-lt"/>
                        </a:rPr>
                        <a:t>tf.signal.mfccs_from_log_mel_spectrograms</a:t>
                      </a:r>
                      <a:endParaRPr lang="en-US" sz="1200" b="0" i="0" u="none" strike="noStrike" dirty="0">
                        <a:solidFill>
                          <a:schemeClr val="tx2"/>
                        </a:solidFill>
                        <a:effectLst/>
                        <a:latin typeface="+mn-lt"/>
                      </a:endParaRPr>
                    </a:p>
                  </a:txBody>
                  <a:tcPr/>
                </a:tc>
                <a:tc>
                  <a:txBody>
                    <a:bodyPr/>
                    <a:lstStyle/>
                    <a:p>
                      <a:r>
                        <a:rPr lang="en-US" sz="1200" dirty="0" err="1">
                          <a:solidFill>
                            <a:schemeClr val="tx2"/>
                          </a:solidFill>
                        </a:rPr>
                        <a:t>audioSpectrogram</a:t>
                      </a:r>
                      <a:endParaRPr lang="en-US" sz="1200" dirty="0">
                        <a:solidFill>
                          <a:schemeClr val="tx2"/>
                        </a:solidFill>
                      </a:endParaRPr>
                    </a:p>
                  </a:txBody>
                  <a:tcPr/>
                </a:tc>
                <a:extLst>
                  <a:ext uri="{0D108BD9-81ED-4DB2-BD59-A6C34878D82A}">
                    <a16:rowId xmlns:a16="http://schemas.microsoft.com/office/drawing/2014/main" val="2613079382"/>
                  </a:ext>
                </a:extLst>
              </a:tr>
              <a:tr h="525124">
                <a:tc>
                  <a:txBody>
                    <a:bodyPr/>
                    <a:lstStyle/>
                    <a:p>
                      <a:pPr algn="l" fontAlgn="b"/>
                      <a:r>
                        <a:rPr lang="en-US" sz="1200" b="0" i="0" u="none" strike="noStrike" dirty="0" err="1">
                          <a:solidFill>
                            <a:schemeClr val="tx2"/>
                          </a:solidFill>
                          <a:effectLst/>
                          <a:latin typeface="+mn-lt"/>
                        </a:rPr>
                        <a:t>BlockLSTM</a:t>
                      </a:r>
                      <a:endParaRPr lang="en-US" sz="1200" b="0" i="0" u="none" strike="noStrike" dirty="0">
                        <a:solidFill>
                          <a:schemeClr val="tx2"/>
                        </a:solidFill>
                        <a:effectLst/>
                        <a:latin typeface="+mn-lt"/>
                      </a:endParaRPr>
                    </a:p>
                  </a:txBody>
                  <a:tcPr marL="7620" marR="7620" marT="7620" marB="0"/>
                </a:tc>
                <a:tc>
                  <a:txBody>
                    <a:bodyPr/>
                    <a:lstStyle/>
                    <a:p>
                      <a:r>
                        <a:rPr lang="en-US" sz="1200" dirty="0">
                          <a:solidFill>
                            <a:schemeClr val="tx2"/>
                          </a:solidFill>
                        </a:rPr>
                        <a:t>TensorArrayV3</a:t>
                      </a:r>
                    </a:p>
                  </a:txBody>
                  <a:tcPr/>
                </a:tc>
                <a:tc>
                  <a:txBody>
                    <a:bodyPr/>
                    <a:lstStyle/>
                    <a:p>
                      <a:r>
                        <a:rPr lang="en-US" sz="1200" dirty="0">
                          <a:solidFill>
                            <a:schemeClr val="tx2"/>
                          </a:solidFill>
                        </a:rPr>
                        <a:t>TensorArrayScatterV3</a:t>
                      </a:r>
                    </a:p>
                  </a:txBody>
                  <a:tcPr/>
                </a:tc>
                <a:tc>
                  <a:txBody>
                    <a:bodyPr/>
                    <a:lstStyle/>
                    <a:p>
                      <a:r>
                        <a:rPr lang="en-US" sz="1200" dirty="0">
                          <a:solidFill>
                            <a:schemeClr val="tx2"/>
                          </a:solidFill>
                        </a:rPr>
                        <a:t>Enter</a:t>
                      </a:r>
                    </a:p>
                  </a:txBody>
                  <a:tcPr/>
                </a:tc>
                <a:tc>
                  <a:txBody>
                    <a:bodyPr/>
                    <a:lstStyle/>
                    <a:p>
                      <a:r>
                        <a:rPr lang="en-US" sz="1200" dirty="0" err="1">
                          <a:solidFill>
                            <a:schemeClr val="tx2"/>
                          </a:solidFill>
                        </a:rPr>
                        <a:t>LoopCond</a:t>
                      </a:r>
                      <a:endParaRPr lang="en-US" sz="1200" dirty="0">
                        <a:solidFill>
                          <a:schemeClr val="tx2"/>
                        </a:solidFill>
                      </a:endParaRPr>
                    </a:p>
                  </a:txBody>
                  <a:tcPr/>
                </a:tc>
                <a:extLst>
                  <a:ext uri="{0D108BD9-81ED-4DB2-BD59-A6C34878D82A}">
                    <a16:rowId xmlns:a16="http://schemas.microsoft.com/office/drawing/2014/main" val="2227183871"/>
                  </a:ext>
                </a:extLst>
              </a:tr>
              <a:tr h="36128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solidFill>
                            <a:schemeClr val="tx2"/>
                          </a:solidFill>
                        </a:rPr>
                        <a:t>TensorArrayReadV3</a:t>
                      </a:r>
                    </a:p>
                    <a:p>
                      <a:pPr algn="l" fontAlgn="b"/>
                      <a:endParaRPr lang="en-US" sz="1200" b="0" i="0" u="none" strike="noStrike" dirty="0">
                        <a:solidFill>
                          <a:schemeClr val="tx2"/>
                        </a:solidFill>
                        <a:effectLst/>
                        <a:latin typeface="+mn-lt"/>
                      </a:endParaRPr>
                    </a:p>
                  </a:txBody>
                  <a:tcPr marL="7620" marR="7620" marT="7620" marB="0"/>
                </a:tc>
                <a:tc>
                  <a:txBody>
                    <a:bodyPr/>
                    <a:lstStyle/>
                    <a:p>
                      <a:r>
                        <a:rPr lang="en-US" sz="1200" dirty="0">
                          <a:solidFill>
                            <a:schemeClr val="tx2"/>
                          </a:solidFill>
                        </a:rPr>
                        <a:t>TensorArrayWriteV3</a:t>
                      </a:r>
                    </a:p>
                  </a:txBody>
                  <a:tcPr/>
                </a:tc>
                <a:tc>
                  <a:txBody>
                    <a:bodyPr/>
                    <a:lstStyle/>
                    <a:p>
                      <a:r>
                        <a:rPr lang="en-US" sz="1200" dirty="0" err="1">
                          <a:solidFill>
                            <a:schemeClr val="tx2"/>
                          </a:solidFill>
                        </a:rPr>
                        <a:t>NextIteration</a:t>
                      </a:r>
                      <a:endParaRPr lang="en-US" sz="1200" dirty="0">
                        <a:solidFill>
                          <a:schemeClr val="tx2"/>
                        </a:solidFill>
                      </a:endParaRPr>
                    </a:p>
                  </a:txBody>
                  <a:tcPr/>
                </a:tc>
                <a:tc>
                  <a:txBody>
                    <a:bodyPr/>
                    <a:lstStyle/>
                    <a:p>
                      <a:r>
                        <a:rPr lang="en-US" sz="1200" b="0" dirty="0">
                          <a:solidFill>
                            <a:schemeClr val="tx2"/>
                          </a:solidFill>
                        </a:rPr>
                        <a:t>Exit</a:t>
                      </a:r>
                    </a:p>
                  </a:txBody>
                  <a:tcPr/>
                </a:tc>
                <a:tc>
                  <a:txBody>
                    <a:bodyPr/>
                    <a:lstStyle/>
                    <a:p>
                      <a:r>
                        <a:rPr lang="en-US" sz="1200" dirty="0">
                          <a:solidFill>
                            <a:schemeClr val="tx2"/>
                          </a:solidFill>
                        </a:rPr>
                        <a:t>TensorArraySizeV3</a:t>
                      </a:r>
                    </a:p>
                  </a:txBody>
                  <a:tcPr/>
                </a:tc>
                <a:extLst>
                  <a:ext uri="{0D108BD9-81ED-4DB2-BD59-A6C34878D82A}">
                    <a16:rowId xmlns:a16="http://schemas.microsoft.com/office/drawing/2014/main" val="3462863471"/>
                  </a:ext>
                </a:extLst>
              </a:tr>
              <a:tr h="36128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solidFill>
                            <a:schemeClr val="tx2"/>
                          </a:solidFill>
                        </a:rPr>
                        <a:t>FusedBatchNormV3</a:t>
                      </a:r>
                    </a:p>
                  </a:txBody>
                  <a:tcPr marL="7620" marR="7620" marT="7620" marB="0"/>
                </a:tc>
                <a:tc>
                  <a:txBody>
                    <a:bodyPr/>
                    <a:lstStyle/>
                    <a:p>
                      <a:r>
                        <a:rPr lang="en-US" sz="1200" dirty="0" err="1">
                          <a:solidFill>
                            <a:schemeClr val="tx2"/>
                          </a:solidFill>
                        </a:rPr>
                        <a:t>CTCGreedyDecoder</a:t>
                      </a:r>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TensorArrayGatherV3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848152833"/>
                  </a:ext>
                </a:extLst>
              </a:tr>
              <a:tr h="361285">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extLst>
                  <a:ext uri="{0D108BD9-81ED-4DB2-BD59-A6C34878D82A}">
                    <a16:rowId xmlns:a16="http://schemas.microsoft.com/office/drawing/2014/main" val="4128195392"/>
                  </a:ext>
                </a:extLst>
              </a:tr>
              <a:tr h="361285">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dirty="0">
                        <a:solidFill>
                          <a:schemeClr val="tx2"/>
                        </a:solidFill>
                        <a:effectLst/>
                        <a:latin typeface="+mn-lt"/>
                      </a:endParaRPr>
                    </a:p>
                  </a:txBody>
                  <a:tcPr marL="7620" marR="7620" marT="7620" marB="0"/>
                </a:tc>
                <a:tc>
                  <a:txBody>
                    <a:bodyPr/>
                    <a:lstStyle/>
                    <a:p>
                      <a:pPr algn="l" fontAlgn="b"/>
                      <a:endParaRPr lang="en-US" sz="1200" b="0" i="0" u="none" strike="noStrike">
                        <a:solidFill>
                          <a:schemeClr val="tx2"/>
                        </a:solidFill>
                        <a:effectLst/>
                        <a:latin typeface="+mn-lt"/>
                      </a:endParaRPr>
                    </a:p>
                  </a:txBody>
                  <a:tcPr marL="7620" marR="7620" marT="7620" marB="0"/>
                </a:tc>
                <a:tc>
                  <a:txBody>
                    <a:bodyPr/>
                    <a:lstStyle/>
                    <a:p>
                      <a:pPr algn="l" fontAlgn="b"/>
                      <a:endParaRPr lang="en-US" sz="1200" b="0" i="0" u="none" strike="noStrike" dirty="0">
                        <a:solidFill>
                          <a:schemeClr val="tx2"/>
                        </a:solidFill>
                        <a:effectLst/>
                        <a:latin typeface="+mn-lt"/>
                      </a:endParaRPr>
                    </a:p>
                  </a:txBody>
                  <a:tcPr marL="7620" marR="7620" marT="7620" marB="0"/>
                </a:tc>
                <a:extLst>
                  <a:ext uri="{0D108BD9-81ED-4DB2-BD59-A6C34878D82A}">
                    <a16:rowId xmlns:a16="http://schemas.microsoft.com/office/drawing/2014/main" val="1479405104"/>
                  </a:ext>
                </a:extLst>
              </a:tr>
            </a:tbl>
          </a:graphicData>
        </a:graphic>
      </p:graphicFrame>
    </p:spTree>
    <p:extLst>
      <p:ext uri="{BB962C8B-B14F-4D97-AF65-F5344CB8AC3E}">
        <p14:creationId xmlns:p14="http://schemas.microsoft.com/office/powerpoint/2010/main" val="1399038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05E5-77CD-4230-8AAA-EF8B298FC89B}"/>
              </a:ext>
            </a:extLst>
          </p:cNvPr>
          <p:cNvSpPr>
            <a:spLocks noGrp="1"/>
          </p:cNvSpPr>
          <p:nvPr>
            <p:ph type="title"/>
          </p:nvPr>
        </p:nvSpPr>
        <p:spPr>
          <a:xfrm>
            <a:off x="719264" y="365125"/>
            <a:ext cx="10634536" cy="1134161"/>
          </a:xfrm>
        </p:spPr>
        <p:txBody>
          <a:bodyPr/>
          <a:lstStyle/>
          <a:p>
            <a:r>
              <a:rPr lang="en-US" dirty="0"/>
              <a:t>Unsupported ASR Operators</a:t>
            </a:r>
          </a:p>
        </p:txBody>
      </p:sp>
      <p:graphicFrame>
        <p:nvGraphicFramePr>
          <p:cNvPr id="6" name="Table 6">
            <a:extLst>
              <a:ext uri="{FF2B5EF4-FFF2-40B4-BE49-F238E27FC236}">
                <a16:creationId xmlns:a16="http://schemas.microsoft.com/office/drawing/2014/main" id="{C1798FD3-3D48-4664-B8A6-8B10D0342B33}"/>
              </a:ext>
            </a:extLst>
          </p:cNvPr>
          <p:cNvGraphicFramePr>
            <a:graphicFrameLocks noGrp="1"/>
          </p:cNvGraphicFramePr>
          <p:nvPr>
            <p:ph idx="1"/>
            <p:extLst>
              <p:ext uri="{D42A27DB-BD31-4B8C-83A1-F6EECF244321}">
                <p14:modId xmlns:p14="http://schemas.microsoft.com/office/powerpoint/2010/main" val="1111487925"/>
              </p:ext>
            </p:extLst>
          </p:nvPr>
        </p:nvGraphicFramePr>
        <p:xfrm>
          <a:off x="719263" y="3266928"/>
          <a:ext cx="4653475" cy="1371600"/>
        </p:xfrm>
        <a:graphic>
          <a:graphicData uri="http://schemas.openxmlformats.org/drawingml/2006/table">
            <a:tbl>
              <a:tblPr firstRow="1" bandRow="1">
                <a:tableStyleId>{5C22544A-7EE6-4342-B048-85BDC9FD1C3A}</a:tableStyleId>
              </a:tblPr>
              <a:tblGrid>
                <a:gridCol w="930695">
                  <a:extLst>
                    <a:ext uri="{9D8B030D-6E8A-4147-A177-3AD203B41FA5}">
                      <a16:colId xmlns:a16="http://schemas.microsoft.com/office/drawing/2014/main" val="130884255"/>
                    </a:ext>
                  </a:extLst>
                </a:gridCol>
                <a:gridCol w="930695">
                  <a:extLst>
                    <a:ext uri="{9D8B030D-6E8A-4147-A177-3AD203B41FA5}">
                      <a16:colId xmlns:a16="http://schemas.microsoft.com/office/drawing/2014/main" val="2920357703"/>
                    </a:ext>
                  </a:extLst>
                </a:gridCol>
                <a:gridCol w="930695">
                  <a:extLst>
                    <a:ext uri="{9D8B030D-6E8A-4147-A177-3AD203B41FA5}">
                      <a16:colId xmlns:a16="http://schemas.microsoft.com/office/drawing/2014/main" val="3360650515"/>
                    </a:ext>
                  </a:extLst>
                </a:gridCol>
                <a:gridCol w="930695">
                  <a:extLst>
                    <a:ext uri="{9D8B030D-6E8A-4147-A177-3AD203B41FA5}">
                      <a16:colId xmlns:a16="http://schemas.microsoft.com/office/drawing/2014/main" val="294637535"/>
                    </a:ext>
                  </a:extLst>
                </a:gridCol>
                <a:gridCol w="930695">
                  <a:extLst>
                    <a:ext uri="{9D8B030D-6E8A-4147-A177-3AD203B41FA5}">
                      <a16:colId xmlns:a16="http://schemas.microsoft.com/office/drawing/2014/main" val="2096923795"/>
                    </a:ext>
                  </a:extLst>
                </a:gridCol>
              </a:tblGrid>
              <a:tr h="349216">
                <a:tc gridSpan="5">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4185449763"/>
                  </a:ext>
                </a:extLst>
              </a:tr>
              <a:tr h="9462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mn-lt"/>
                        </a:rPr>
                        <a:t>tf.nn.softmax_cross_entropy_with_logits</a:t>
                      </a:r>
                      <a:endParaRPr lang="en-US" sz="1200" b="0" i="0" u="none" strike="noStrike" dirty="0">
                        <a:solidFill>
                          <a:srgbClr val="000000"/>
                        </a:solidFill>
                        <a:effectLst/>
                        <a:latin typeface="+mn-lt"/>
                      </a:endParaRPr>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mn-lt"/>
                        </a:rPr>
                        <a:t>tf.contrib.deprecated.scalar_summary</a:t>
                      </a:r>
                      <a:endParaRPr lang="en-US" sz="1200" b="0" i="0" u="none" strike="noStrike" dirty="0">
                        <a:solidFill>
                          <a:srgbClr val="000000"/>
                        </a:solidFill>
                        <a:effectLst/>
                        <a:latin typeface="+mn-lt"/>
                      </a:endParaRPr>
                    </a:p>
                    <a:p>
                      <a:endParaRPr lang="en-US" sz="1200" dirty="0"/>
                    </a:p>
                  </a:txBody>
                  <a:tcPr/>
                </a:tc>
                <a:tc>
                  <a:txBody>
                    <a:bodyPr/>
                    <a:lstStyle/>
                    <a:p>
                      <a:r>
                        <a:rPr lang="en-US" sz="1200" dirty="0" err="1">
                          <a:solidFill>
                            <a:schemeClr val="tx2"/>
                          </a:solidFill>
                        </a:rPr>
                        <a:t>tf.contrib.deprecated.merge_summary</a:t>
                      </a:r>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2827866641"/>
                  </a:ext>
                </a:extLst>
              </a:tr>
            </a:tbl>
          </a:graphicData>
        </a:graphic>
      </p:graphicFrame>
      <p:sp>
        <p:nvSpPr>
          <p:cNvPr id="4" name="Footer Placeholder 3">
            <a:extLst>
              <a:ext uri="{FF2B5EF4-FFF2-40B4-BE49-F238E27FC236}">
                <a16:creationId xmlns:a16="http://schemas.microsoft.com/office/drawing/2014/main" id="{FFD14C94-2D15-428F-9757-9595051E2924}"/>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2469CD9B-7B99-4AA5-98E3-7962303C8DDF}"/>
              </a:ext>
            </a:extLst>
          </p:cNvPr>
          <p:cNvSpPr>
            <a:spLocks noGrp="1"/>
          </p:cNvSpPr>
          <p:nvPr>
            <p:ph type="sldNum" sz="quarter" idx="12"/>
          </p:nvPr>
        </p:nvSpPr>
        <p:spPr/>
        <p:txBody>
          <a:bodyPr/>
          <a:lstStyle/>
          <a:p>
            <a:fld id="{3B917CB5-27BD-4ECA-9D86-80D4B900A204}" type="slidenum">
              <a:rPr lang="en-US" smtClean="0"/>
              <a:t>11</a:t>
            </a:fld>
            <a:endParaRPr lang="en-US"/>
          </a:p>
        </p:txBody>
      </p:sp>
      <p:graphicFrame>
        <p:nvGraphicFramePr>
          <p:cNvPr id="8" name="Table 6">
            <a:extLst>
              <a:ext uri="{FF2B5EF4-FFF2-40B4-BE49-F238E27FC236}">
                <a16:creationId xmlns:a16="http://schemas.microsoft.com/office/drawing/2014/main" id="{CC897030-976F-4972-9203-5CB7F8DA05D6}"/>
              </a:ext>
            </a:extLst>
          </p:cNvPr>
          <p:cNvGraphicFramePr>
            <a:graphicFrameLocks/>
          </p:cNvGraphicFramePr>
          <p:nvPr>
            <p:extLst>
              <p:ext uri="{D42A27DB-BD31-4B8C-83A1-F6EECF244321}">
                <p14:modId xmlns:p14="http://schemas.microsoft.com/office/powerpoint/2010/main" val="1664628450"/>
              </p:ext>
            </p:extLst>
          </p:nvPr>
        </p:nvGraphicFramePr>
        <p:xfrm>
          <a:off x="6700326" y="3256374"/>
          <a:ext cx="4653474" cy="1295508"/>
        </p:xfrm>
        <a:graphic>
          <a:graphicData uri="http://schemas.openxmlformats.org/drawingml/2006/table">
            <a:tbl>
              <a:tblPr firstRow="1" bandRow="1">
                <a:tableStyleId>{5C22544A-7EE6-4342-B048-85BDC9FD1C3A}</a:tableStyleId>
              </a:tblPr>
              <a:tblGrid>
                <a:gridCol w="1551158">
                  <a:extLst>
                    <a:ext uri="{9D8B030D-6E8A-4147-A177-3AD203B41FA5}">
                      <a16:colId xmlns:a16="http://schemas.microsoft.com/office/drawing/2014/main" val="130884255"/>
                    </a:ext>
                  </a:extLst>
                </a:gridCol>
                <a:gridCol w="1551158">
                  <a:extLst>
                    <a:ext uri="{9D8B030D-6E8A-4147-A177-3AD203B41FA5}">
                      <a16:colId xmlns:a16="http://schemas.microsoft.com/office/drawing/2014/main" val="2920357703"/>
                    </a:ext>
                  </a:extLst>
                </a:gridCol>
                <a:gridCol w="1551158">
                  <a:extLst>
                    <a:ext uri="{9D8B030D-6E8A-4147-A177-3AD203B41FA5}">
                      <a16:colId xmlns:a16="http://schemas.microsoft.com/office/drawing/2014/main" val="3360650515"/>
                    </a:ext>
                  </a:extLst>
                </a:gridCol>
              </a:tblGrid>
              <a:tr h="410751">
                <a:tc gridSpan="3">
                  <a:txBody>
                    <a:bodyPr/>
                    <a:lstStyle/>
                    <a:p>
                      <a:endParaRPr lang="en-US" sz="1800" dirty="0">
                        <a:solidFill>
                          <a:schemeClr val="tx2"/>
                        </a:solidFill>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5449763"/>
                  </a:ext>
                </a:extLst>
              </a:tr>
              <a:tr h="884757">
                <a:tc>
                  <a:txBody>
                    <a:bodyPr/>
                    <a:lstStyle/>
                    <a:p>
                      <a:r>
                        <a:rPr lang="en-US" sz="1200" dirty="0" err="1">
                          <a:solidFill>
                            <a:schemeClr val="tx2"/>
                          </a:solidFill>
                        </a:rPr>
                        <a:t>BlockLSTM</a:t>
                      </a:r>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mn-lt"/>
                        </a:rPr>
                        <a:t>tf.signal.mfccs_from_log_mel_spectrograms</a:t>
                      </a:r>
                      <a:endParaRPr lang="en-US" sz="1200" b="0" i="0" u="none" strike="noStrike" dirty="0">
                        <a:solidFill>
                          <a:srgbClr val="000000"/>
                        </a:solidFill>
                        <a:effectLst/>
                        <a:latin typeface="+mn-lt"/>
                      </a:endParaRPr>
                    </a:p>
                    <a:p>
                      <a:endParaRPr lang="en-US" sz="1200" dirty="0">
                        <a:solidFill>
                          <a:schemeClr val="tx2"/>
                        </a:solidFill>
                      </a:endParaRPr>
                    </a:p>
                  </a:txBody>
                  <a:tcPr/>
                </a:tc>
                <a:tc>
                  <a:txBody>
                    <a:bodyPr/>
                    <a:lstStyle/>
                    <a:p>
                      <a:r>
                        <a:rPr lang="en-US" sz="1200" dirty="0" err="1">
                          <a:solidFill>
                            <a:schemeClr val="tx2"/>
                          </a:solidFill>
                        </a:rPr>
                        <a:t>audioSpectrogram</a:t>
                      </a:r>
                      <a:endParaRPr lang="en-US" sz="1200" dirty="0">
                        <a:solidFill>
                          <a:schemeClr val="tx2"/>
                        </a:solidFill>
                      </a:endParaRPr>
                    </a:p>
                  </a:txBody>
                  <a:tcPr/>
                </a:tc>
                <a:extLst>
                  <a:ext uri="{0D108BD9-81ED-4DB2-BD59-A6C34878D82A}">
                    <a16:rowId xmlns:a16="http://schemas.microsoft.com/office/drawing/2014/main" val="2827866641"/>
                  </a:ext>
                </a:extLst>
              </a:tr>
            </a:tbl>
          </a:graphicData>
        </a:graphic>
      </p:graphicFrame>
      <p:sp>
        <p:nvSpPr>
          <p:cNvPr id="9" name="TextBox 8">
            <a:extLst>
              <a:ext uri="{FF2B5EF4-FFF2-40B4-BE49-F238E27FC236}">
                <a16:creationId xmlns:a16="http://schemas.microsoft.com/office/drawing/2014/main" id="{06C98E61-8D75-48D9-8D33-AD85C0572773}"/>
              </a:ext>
            </a:extLst>
          </p:cNvPr>
          <p:cNvSpPr txBox="1"/>
          <p:nvPr/>
        </p:nvSpPr>
        <p:spPr>
          <a:xfrm>
            <a:off x="719264" y="1844498"/>
            <a:ext cx="3619500" cy="1077218"/>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Using </a:t>
            </a:r>
            <a:r>
              <a:rPr lang="en-US" sz="1600" dirty="0" err="1">
                <a:latin typeface="Helvetica" panose="020B0604020202020204" pitchFamily="34" charset="0"/>
                <a:cs typeface="Helvetica" panose="020B0604020202020204" pitchFamily="34" charset="0"/>
              </a:rPr>
              <a:t>Tensorflow</a:t>
            </a:r>
            <a:r>
              <a:rPr lang="en-US" sz="1600" dirty="0">
                <a:latin typeface="Helvetica" panose="020B0604020202020204" pitchFamily="34" charset="0"/>
                <a:cs typeface="Helvetica" panose="020B0604020202020204" pitchFamily="34" charset="0"/>
              </a:rPr>
              <a:t> Simple Speech Recognition.</a:t>
            </a:r>
          </a:p>
          <a:p>
            <a:r>
              <a:rPr lang="en-US" sz="1600" dirty="0">
                <a:latin typeface="Helvetica" panose="020B0604020202020204" pitchFamily="34" charset="0"/>
                <a:cs typeface="Helvetica" panose="020B0604020202020204" pitchFamily="34" charset="0"/>
                <a:hlinkClick r:id="rId2"/>
              </a:rPr>
              <a:t>https://github.com/nicomon24/tensorflow-simple-speech-recognition</a:t>
            </a:r>
            <a:endParaRPr lang="en-US" sz="1600" dirty="0">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383B1F68-193E-4EE6-A505-AA3A4DCC92C8}"/>
              </a:ext>
            </a:extLst>
          </p:cNvPr>
          <p:cNvSpPr txBox="1"/>
          <p:nvPr/>
        </p:nvSpPr>
        <p:spPr>
          <a:xfrm>
            <a:off x="7734300" y="1844497"/>
            <a:ext cx="3619500" cy="1077218"/>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Using </a:t>
            </a:r>
            <a:r>
              <a:rPr lang="en-US" sz="1600" dirty="0" err="1">
                <a:latin typeface="Helvetica" panose="020B0604020202020204" pitchFamily="34" charset="0"/>
                <a:cs typeface="Helvetica" panose="020B0604020202020204" pitchFamily="34" charset="0"/>
              </a:rPr>
              <a:t>DeepSpeech</a:t>
            </a:r>
            <a:r>
              <a:rPr lang="en-US" sz="1600" dirty="0">
                <a:latin typeface="Helvetica" panose="020B0604020202020204" pitchFamily="34" charset="0"/>
                <a:cs typeface="Helvetica" panose="020B0604020202020204" pitchFamily="34" charset="0"/>
              </a:rPr>
              <a:t> 0.6.0.</a:t>
            </a:r>
          </a:p>
          <a:p>
            <a:r>
              <a:rPr lang="en-US" sz="1600" dirty="0">
                <a:latin typeface="Helvetica" panose="020B0604020202020204" pitchFamily="34" charset="0"/>
                <a:cs typeface="Helvetica" panose="020B0604020202020204" pitchFamily="34" charset="0"/>
                <a:hlinkClick r:id="rId3"/>
              </a:rPr>
              <a:t>https://github.com/mozilla/DeepSpeech/releases/download/v0.2.0/deepspeech-0.2.0-models.tar.gz</a:t>
            </a:r>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44540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05E5-77CD-4230-8AAA-EF8B298FC89B}"/>
              </a:ext>
            </a:extLst>
          </p:cNvPr>
          <p:cNvSpPr>
            <a:spLocks noGrp="1"/>
          </p:cNvSpPr>
          <p:nvPr>
            <p:ph type="title"/>
          </p:nvPr>
        </p:nvSpPr>
        <p:spPr>
          <a:xfrm>
            <a:off x="719264" y="365125"/>
            <a:ext cx="10634536" cy="1134161"/>
          </a:xfrm>
        </p:spPr>
        <p:txBody>
          <a:bodyPr/>
          <a:lstStyle/>
          <a:p>
            <a:r>
              <a:rPr lang="en-US" dirty="0">
                <a:solidFill>
                  <a:schemeClr val="tx2"/>
                </a:solidFill>
              </a:rPr>
              <a:t>Unsupported OCR Operators</a:t>
            </a:r>
          </a:p>
        </p:txBody>
      </p:sp>
      <p:graphicFrame>
        <p:nvGraphicFramePr>
          <p:cNvPr id="6" name="Table 6">
            <a:extLst>
              <a:ext uri="{FF2B5EF4-FFF2-40B4-BE49-F238E27FC236}">
                <a16:creationId xmlns:a16="http://schemas.microsoft.com/office/drawing/2014/main" id="{C1798FD3-3D48-4664-B8A6-8B10D0342B33}"/>
              </a:ext>
            </a:extLst>
          </p:cNvPr>
          <p:cNvGraphicFramePr>
            <a:graphicFrameLocks noGrp="1"/>
          </p:cNvGraphicFramePr>
          <p:nvPr>
            <p:ph idx="1"/>
            <p:extLst>
              <p:ext uri="{D42A27DB-BD31-4B8C-83A1-F6EECF244321}">
                <p14:modId xmlns:p14="http://schemas.microsoft.com/office/powerpoint/2010/main" val="1452817610"/>
              </p:ext>
            </p:extLst>
          </p:nvPr>
        </p:nvGraphicFramePr>
        <p:xfrm>
          <a:off x="719264" y="3240442"/>
          <a:ext cx="4653476" cy="1884128"/>
        </p:xfrm>
        <a:graphic>
          <a:graphicData uri="http://schemas.openxmlformats.org/drawingml/2006/table">
            <a:tbl>
              <a:tblPr firstRow="1" bandRow="1">
                <a:tableStyleId>{5C22544A-7EE6-4342-B048-85BDC9FD1C3A}</a:tableStyleId>
              </a:tblPr>
              <a:tblGrid>
                <a:gridCol w="1163369">
                  <a:extLst>
                    <a:ext uri="{9D8B030D-6E8A-4147-A177-3AD203B41FA5}">
                      <a16:colId xmlns:a16="http://schemas.microsoft.com/office/drawing/2014/main" val="130884255"/>
                    </a:ext>
                  </a:extLst>
                </a:gridCol>
                <a:gridCol w="1163369">
                  <a:extLst>
                    <a:ext uri="{9D8B030D-6E8A-4147-A177-3AD203B41FA5}">
                      <a16:colId xmlns:a16="http://schemas.microsoft.com/office/drawing/2014/main" val="2920357703"/>
                    </a:ext>
                  </a:extLst>
                </a:gridCol>
                <a:gridCol w="1163369">
                  <a:extLst>
                    <a:ext uri="{9D8B030D-6E8A-4147-A177-3AD203B41FA5}">
                      <a16:colId xmlns:a16="http://schemas.microsoft.com/office/drawing/2014/main" val="3360650515"/>
                    </a:ext>
                  </a:extLst>
                </a:gridCol>
                <a:gridCol w="1163369">
                  <a:extLst>
                    <a:ext uri="{9D8B030D-6E8A-4147-A177-3AD203B41FA5}">
                      <a16:colId xmlns:a16="http://schemas.microsoft.com/office/drawing/2014/main" val="294637535"/>
                    </a:ext>
                  </a:extLst>
                </a:gridCol>
              </a:tblGrid>
              <a:tr h="240406">
                <a:tc gridSpan="4">
                  <a:txBody>
                    <a:bodyPr/>
                    <a:lstStyle/>
                    <a:p>
                      <a:endParaRPr lang="en-US" sz="1200" dirty="0">
                        <a:solidFill>
                          <a:schemeClr val="tx2"/>
                        </a:solidFill>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5449763"/>
                  </a:ext>
                </a:extLst>
              </a:tr>
              <a:tr h="484864">
                <a:tc>
                  <a:txBody>
                    <a:bodyPr/>
                    <a:lstStyle/>
                    <a:p>
                      <a:r>
                        <a:rPr lang="en-US" sz="1200" dirty="0">
                          <a:solidFill>
                            <a:schemeClr val="tx2"/>
                          </a:solidFill>
                        </a:rPr>
                        <a:t>TensorArrayV3</a:t>
                      </a:r>
                    </a:p>
                  </a:txBody>
                  <a:tcPr/>
                </a:tc>
                <a:tc>
                  <a:txBody>
                    <a:bodyPr/>
                    <a:lstStyle/>
                    <a:p>
                      <a:r>
                        <a:rPr lang="en-US" sz="1200" dirty="0">
                          <a:solidFill>
                            <a:schemeClr val="tx2"/>
                          </a:solidFill>
                        </a:rPr>
                        <a:t>TensorArrayScatterV3</a:t>
                      </a:r>
                    </a:p>
                  </a:txBody>
                  <a:tcPr/>
                </a:tc>
                <a:tc>
                  <a:txBody>
                    <a:bodyPr/>
                    <a:lstStyle/>
                    <a:p>
                      <a:r>
                        <a:rPr lang="en-US" sz="1200" dirty="0">
                          <a:solidFill>
                            <a:schemeClr val="tx2"/>
                          </a:solidFill>
                        </a:rPr>
                        <a:t>Enter</a:t>
                      </a:r>
                    </a:p>
                  </a:txBody>
                  <a:tcPr/>
                </a:tc>
                <a:tc>
                  <a:txBody>
                    <a:bodyPr/>
                    <a:lstStyle/>
                    <a:p>
                      <a:r>
                        <a:rPr lang="en-US" sz="1200" dirty="0" err="1">
                          <a:solidFill>
                            <a:schemeClr val="tx2"/>
                          </a:solidFill>
                        </a:rPr>
                        <a:t>LoopCond</a:t>
                      </a:r>
                      <a:endParaRPr lang="en-US" sz="1200" dirty="0">
                        <a:solidFill>
                          <a:schemeClr val="tx2"/>
                        </a:solidFill>
                      </a:endParaRPr>
                    </a:p>
                  </a:txBody>
                  <a:tcPr/>
                </a:tc>
                <a:extLst>
                  <a:ext uri="{0D108BD9-81ED-4DB2-BD59-A6C34878D82A}">
                    <a16:rowId xmlns:a16="http://schemas.microsoft.com/office/drawing/2014/main" val="2827866641"/>
                  </a:ext>
                </a:extLst>
              </a:tr>
              <a:tr h="484864">
                <a:tc>
                  <a:txBody>
                    <a:bodyPr/>
                    <a:lstStyle/>
                    <a:p>
                      <a:r>
                        <a:rPr lang="en-US" sz="1200" dirty="0">
                          <a:solidFill>
                            <a:schemeClr val="tx2"/>
                          </a:solidFill>
                        </a:rPr>
                        <a:t>TensorArrayWriteV3</a:t>
                      </a:r>
                    </a:p>
                  </a:txBody>
                  <a:tcPr/>
                </a:tc>
                <a:tc>
                  <a:txBody>
                    <a:bodyPr/>
                    <a:lstStyle/>
                    <a:p>
                      <a:r>
                        <a:rPr lang="en-US" sz="1200" dirty="0" err="1">
                          <a:solidFill>
                            <a:schemeClr val="tx2"/>
                          </a:solidFill>
                        </a:rPr>
                        <a:t>NextIteration</a:t>
                      </a:r>
                      <a:endParaRPr lang="en-US" sz="1200" dirty="0">
                        <a:solidFill>
                          <a:schemeClr val="tx2"/>
                        </a:solidFill>
                      </a:endParaRPr>
                    </a:p>
                  </a:txBody>
                  <a:tcPr/>
                </a:tc>
                <a:tc>
                  <a:txBody>
                    <a:bodyPr/>
                    <a:lstStyle/>
                    <a:p>
                      <a:r>
                        <a:rPr lang="en-US" sz="1200" b="0" dirty="0">
                          <a:solidFill>
                            <a:schemeClr val="tx2"/>
                          </a:solidFill>
                        </a:rPr>
                        <a:t>Exit</a:t>
                      </a:r>
                    </a:p>
                  </a:txBody>
                  <a:tcPr/>
                </a:tc>
                <a:tc>
                  <a:txBody>
                    <a:bodyPr/>
                    <a:lstStyle/>
                    <a:p>
                      <a:r>
                        <a:rPr lang="en-US" sz="1200" dirty="0">
                          <a:solidFill>
                            <a:schemeClr val="tx2"/>
                          </a:solidFill>
                        </a:rPr>
                        <a:t>TensorArraySizeV3</a:t>
                      </a:r>
                    </a:p>
                  </a:txBody>
                  <a:tcPr/>
                </a:tc>
                <a:extLst>
                  <a:ext uri="{0D108BD9-81ED-4DB2-BD59-A6C34878D82A}">
                    <a16:rowId xmlns:a16="http://schemas.microsoft.com/office/drawing/2014/main" val="1559822545"/>
                  </a:ext>
                </a:extLst>
              </a:tr>
              <a:tr h="529785">
                <a:tc>
                  <a:txBody>
                    <a:bodyPr/>
                    <a:lstStyle/>
                    <a:p>
                      <a:r>
                        <a:rPr lang="en-US" sz="1200" dirty="0" err="1">
                          <a:solidFill>
                            <a:schemeClr val="tx2"/>
                          </a:solidFill>
                        </a:rPr>
                        <a:t>CTCGreedyDecoder</a:t>
                      </a:r>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TensorArrayGatherV3</a:t>
                      </a:r>
                    </a:p>
                    <a:p>
                      <a:endParaRPr lang="en-US" sz="1200"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TensorArrayReadV3</a:t>
                      </a:r>
                    </a:p>
                    <a:p>
                      <a:endParaRPr lang="en-US" sz="1200" b="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453358079"/>
                  </a:ext>
                </a:extLst>
              </a:tr>
            </a:tbl>
          </a:graphicData>
        </a:graphic>
      </p:graphicFrame>
      <p:sp>
        <p:nvSpPr>
          <p:cNvPr id="4" name="Footer Placeholder 3">
            <a:extLst>
              <a:ext uri="{FF2B5EF4-FFF2-40B4-BE49-F238E27FC236}">
                <a16:creationId xmlns:a16="http://schemas.microsoft.com/office/drawing/2014/main" id="{FFD14C94-2D15-428F-9757-9595051E2924}"/>
              </a:ext>
            </a:extLst>
          </p:cNvPr>
          <p:cNvSpPr>
            <a:spLocks noGrp="1"/>
          </p:cNvSpPr>
          <p:nvPr>
            <p:ph type="ftr" sz="quarter" idx="11"/>
          </p:nvPr>
        </p:nvSpPr>
        <p:spPr/>
        <p:txBody>
          <a:bodyPr/>
          <a:lstStyle/>
          <a:p>
            <a:r>
              <a:rPr lang="en-US">
                <a:solidFill>
                  <a:schemeClr val="tx2"/>
                </a:solidFill>
              </a:rPr>
              <a:t>FUTUREWEI INTERNAL</a:t>
            </a:r>
          </a:p>
        </p:txBody>
      </p:sp>
      <p:sp>
        <p:nvSpPr>
          <p:cNvPr id="5" name="Slide Number Placeholder 4">
            <a:extLst>
              <a:ext uri="{FF2B5EF4-FFF2-40B4-BE49-F238E27FC236}">
                <a16:creationId xmlns:a16="http://schemas.microsoft.com/office/drawing/2014/main" id="{2469CD9B-7B99-4AA5-98E3-7962303C8DDF}"/>
              </a:ext>
            </a:extLst>
          </p:cNvPr>
          <p:cNvSpPr>
            <a:spLocks noGrp="1"/>
          </p:cNvSpPr>
          <p:nvPr>
            <p:ph type="sldNum" sz="quarter" idx="12"/>
          </p:nvPr>
        </p:nvSpPr>
        <p:spPr/>
        <p:txBody>
          <a:bodyPr/>
          <a:lstStyle/>
          <a:p>
            <a:fld id="{3B917CB5-27BD-4ECA-9D86-80D4B900A204}" type="slidenum">
              <a:rPr lang="en-US" smtClean="0">
                <a:solidFill>
                  <a:schemeClr val="tx2"/>
                </a:solidFill>
              </a:rPr>
              <a:t>12</a:t>
            </a:fld>
            <a:endParaRPr lang="en-US">
              <a:solidFill>
                <a:schemeClr val="tx2"/>
              </a:solidFill>
            </a:endParaRPr>
          </a:p>
        </p:txBody>
      </p:sp>
      <p:graphicFrame>
        <p:nvGraphicFramePr>
          <p:cNvPr id="8" name="Table 6">
            <a:extLst>
              <a:ext uri="{FF2B5EF4-FFF2-40B4-BE49-F238E27FC236}">
                <a16:creationId xmlns:a16="http://schemas.microsoft.com/office/drawing/2014/main" id="{CC897030-976F-4972-9203-5CB7F8DA05D6}"/>
              </a:ext>
            </a:extLst>
          </p:cNvPr>
          <p:cNvGraphicFramePr>
            <a:graphicFrameLocks/>
          </p:cNvGraphicFramePr>
          <p:nvPr>
            <p:extLst>
              <p:ext uri="{D42A27DB-BD31-4B8C-83A1-F6EECF244321}">
                <p14:modId xmlns:p14="http://schemas.microsoft.com/office/powerpoint/2010/main" val="3856440654"/>
              </p:ext>
            </p:extLst>
          </p:nvPr>
        </p:nvGraphicFramePr>
        <p:xfrm>
          <a:off x="6819265" y="3266926"/>
          <a:ext cx="4534535" cy="1077219"/>
        </p:xfrm>
        <a:graphic>
          <a:graphicData uri="http://schemas.openxmlformats.org/drawingml/2006/table">
            <a:tbl>
              <a:tblPr firstRow="1" bandRow="1">
                <a:tableStyleId>{5C22544A-7EE6-4342-B048-85BDC9FD1C3A}</a:tableStyleId>
              </a:tblPr>
              <a:tblGrid>
                <a:gridCol w="906907">
                  <a:extLst>
                    <a:ext uri="{9D8B030D-6E8A-4147-A177-3AD203B41FA5}">
                      <a16:colId xmlns:a16="http://schemas.microsoft.com/office/drawing/2014/main" val="130884255"/>
                    </a:ext>
                  </a:extLst>
                </a:gridCol>
                <a:gridCol w="906907">
                  <a:extLst>
                    <a:ext uri="{9D8B030D-6E8A-4147-A177-3AD203B41FA5}">
                      <a16:colId xmlns:a16="http://schemas.microsoft.com/office/drawing/2014/main" val="2920357703"/>
                    </a:ext>
                  </a:extLst>
                </a:gridCol>
                <a:gridCol w="906907">
                  <a:extLst>
                    <a:ext uri="{9D8B030D-6E8A-4147-A177-3AD203B41FA5}">
                      <a16:colId xmlns:a16="http://schemas.microsoft.com/office/drawing/2014/main" val="3360650515"/>
                    </a:ext>
                  </a:extLst>
                </a:gridCol>
                <a:gridCol w="906907">
                  <a:extLst>
                    <a:ext uri="{9D8B030D-6E8A-4147-A177-3AD203B41FA5}">
                      <a16:colId xmlns:a16="http://schemas.microsoft.com/office/drawing/2014/main" val="294637535"/>
                    </a:ext>
                  </a:extLst>
                </a:gridCol>
                <a:gridCol w="906907">
                  <a:extLst>
                    <a:ext uri="{9D8B030D-6E8A-4147-A177-3AD203B41FA5}">
                      <a16:colId xmlns:a16="http://schemas.microsoft.com/office/drawing/2014/main" val="2096923795"/>
                    </a:ext>
                  </a:extLst>
                </a:gridCol>
              </a:tblGrid>
              <a:tr h="357067">
                <a:tc gridSpan="5">
                  <a:txBody>
                    <a:bodyPr/>
                    <a:lstStyle/>
                    <a:p>
                      <a:endParaRPr lang="en-US" sz="1200" dirty="0">
                        <a:solidFill>
                          <a:schemeClr val="tx2"/>
                        </a:solidFill>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4185449763"/>
                  </a:ext>
                </a:extLst>
              </a:tr>
              <a:tr h="720152">
                <a:tc>
                  <a:txBody>
                    <a:bodyPr/>
                    <a:lstStyle/>
                    <a:p>
                      <a:r>
                        <a:rPr lang="en-US" sz="1200" dirty="0">
                          <a:solidFill>
                            <a:schemeClr val="tx2"/>
                          </a:solidFill>
                        </a:rPr>
                        <a:t>FusedBatchNormV3</a:t>
                      </a: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tc>
                  <a:txBody>
                    <a:bodyPr/>
                    <a:lstStyle/>
                    <a:p>
                      <a:endParaRPr lang="en-US" sz="1200" dirty="0">
                        <a:solidFill>
                          <a:schemeClr val="tx2"/>
                        </a:solidFill>
                      </a:endParaRPr>
                    </a:p>
                  </a:txBody>
                  <a:tcPr/>
                </a:tc>
                <a:extLst>
                  <a:ext uri="{0D108BD9-81ED-4DB2-BD59-A6C34878D82A}">
                    <a16:rowId xmlns:a16="http://schemas.microsoft.com/office/drawing/2014/main" val="2827866641"/>
                  </a:ext>
                </a:extLst>
              </a:tr>
            </a:tbl>
          </a:graphicData>
        </a:graphic>
      </p:graphicFrame>
      <p:sp>
        <p:nvSpPr>
          <p:cNvPr id="9" name="TextBox 8">
            <a:extLst>
              <a:ext uri="{FF2B5EF4-FFF2-40B4-BE49-F238E27FC236}">
                <a16:creationId xmlns:a16="http://schemas.microsoft.com/office/drawing/2014/main" id="{06C98E61-8D75-48D9-8D33-AD85C0572773}"/>
              </a:ext>
            </a:extLst>
          </p:cNvPr>
          <p:cNvSpPr txBox="1"/>
          <p:nvPr/>
        </p:nvSpPr>
        <p:spPr>
          <a:xfrm>
            <a:off x="719264" y="1844498"/>
            <a:ext cx="3619500" cy="830997"/>
          </a:xfrm>
          <a:prstGeom prst="rect">
            <a:avLst/>
          </a:prstGeom>
          <a:noFill/>
        </p:spPr>
        <p:txBody>
          <a:bodyPr wrap="square" rtlCol="0">
            <a:spAutoFit/>
          </a:bodyPr>
          <a:lstStyle/>
          <a:p>
            <a:r>
              <a:rPr lang="en-US" sz="1600" dirty="0">
                <a:solidFill>
                  <a:schemeClr val="tx2"/>
                </a:solidFill>
                <a:latin typeface="Helvetica" panose="020B0604020202020204" pitchFamily="34" charset="0"/>
                <a:cs typeface="Helvetica" panose="020B0604020202020204" pitchFamily="34" charset="0"/>
              </a:rPr>
              <a:t>Using </a:t>
            </a:r>
            <a:r>
              <a:rPr lang="en-US" sz="1600" dirty="0" err="1">
                <a:solidFill>
                  <a:schemeClr val="tx2"/>
                </a:solidFill>
                <a:latin typeface="Helvetica" panose="020B0604020202020204" pitchFamily="34" charset="0"/>
                <a:cs typeface="Helvetica" panose="020B0604020202020204" pitchFamily="34" charset="0"/>
              </a:rPr>
              <a:t>SimpleHTR</a:t>
            </a:r>
            <a:r>
              <a:rPr lang="en-US" sz="1600" dirty="0">
                <a:solidFill>
                  <a:schemeClr val="tx2"/>
                </a:solidFill>
                <a:latin typeface="Helvetica" panose="020B0604020202020204" pitchFamily="34" charset="0"/>
                <a:cs typeface="Helvetica" panose="020B0604020202020204" pitchFamily="34" charset="0"/>
              </a:rPr>
              <a:t>.</a:t>
            </a:r>
          </a:p>
          <a:p>
            <a:r>
              <a:rPr lang="en-US" sz="1600" dirty="0">
                <a:solidFill>
                  <a:schemeClr val="tx2"/>
                </a:solidFill>
                <a:latin typeface="Helvetica" panose="020B0604020202020204" pitchFamily="34" charset="0"/>
                <a:cs typeface="Helvetica" panose="020B0604020202020204" pitchFamily="34" charset="0"/>
                <a:hlinkClick r:id="rId2">
                  <a:extLst>
                    <a:ext uri="{A12FA001-AC4F-418D-AE19-62706E023703}">
                      <ahyp:hlinkClr xmlns:ahyp="http://schemas.microsoft.com/office/drawing/2018/hyperlinkcolor" val="tx"/>
                    </a:ext>
                  </a:extLst>
                </a:hlinkClick>
              </a:rPr>
              <a:t>https://github.com/githubharald/SimpleHTR</a:t>
            </a:r>
            <a:endParaRPr lang="en-US" sz="1600" dirty="0">
              <a:solidFill>
                <a:schemeClr val="tx2"/>
              </a:solidFill>
              <a:latin typeface="Helvetica" panose="020B0604020202020204" pitchFamily="34" charset="0"/>
              <a:cs typeface="Helvetica" panose="020B0604020202020204" pitchFamily="34" charset="0"/>
            </a:endParaRPr>
          </a:p>
        </p:txBody>
      </p:sp>
      <p:sp>
        <p:nvSpPr>
          <p:cNvPr id="10" name="TextBox 9">
            <a:extLst>
              <a:ext uri="{FF2B5EF4-FFF2-40B4-BE49-F238E27FC236}">
                <a16:creationId xmlns:a16="http://schemas.microsoft.com/office/drawing/2014/main" id="{383B1F68-193E-4EE6-A505-AA3A4DCC92C8}"/>
              </a:ext>
            </a:extLst>
          </p:cNvPr>
          <p:cNvSpPr txBox="1"/>
          <p:nvPr/>
        </p:nvSpPr>
        <p:spPr>
          <a:xfrm>
            <a:off x="7734300" y="1844497"/>
            <a:ext cx="3619500" cy="1077218"/>
          </a:xfrm>
          <a:prstGeom prst="rect">
            <a:avLst/>
          </a:prstGeom>
          <a:noFill/>
        </p:spPr>
        <p:txBody>
          <a:bodyPr wrap="square" rtlCol="0">
            <a:spAutoFit/>
          </a:bodyPr>
          <a:lstStyle/>
          <a:p>
            <a:r>
              <a:rPr lang="en-US" sz="1600" dirty="0">
                <a:solidFill>
                  <a:schemeClr val="tx2"/>
                </a:solidFill>
                <a:latin typeface="Helvetica" panose="020B0604020202020204" pitchFamily="34" charset="0"/>
                <a:cs typeface="Helvetica" panose="020B0604020202020204" pitchFamily="34" charset="0"/>
              </a:rPr>
              <a:t>Using Attention OCR</a:t>
            </a:r>
          </a:p>
          <a:p>
            <a:r>
              <a:rPr lang="en-US" sz="1600" dirty="0">
                <a:solidFill>
                  <a:schemeClr val="tx2"/>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https://github.com/da03/Attention-OCR</a:t>
            </a:r>
            <a:endParaRPr lang="en-US" sz="1600" dirty="0">
              <a:solidFill>
                <a:schemeClr val="tx2"/>
              </a:solidFill>
              <a:latin typeface="Helvetica" panose="020B0604020202020204" pitchFamily="34" charset="0"/>
              <a:cs typeface="Helvetica" panose="020B0604020202020204" pitchFamily="34" charset="0"/>
            </a:endParaRPr>
          </a:p>
          <a:p>
            <a:endParaRPr lang="en-US" sz="1600" dirty="0">
              <a:solidFill>
                <a:schemeClr val="tx2"/>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48016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D1BB-FCAA-41CD-9556-1BD80113E3B8}"/>
              </a:ext>
            </a:extLst>
          </p:cNvPr>
          <p:cNvSpPr>
            <a:spLocks noGrp="1"/>
          </p:cNvSpPr>
          <p:nvPr>
            <p:ph type="title"/>
          </p:nvPr>
        </p:nvSpPr>
        <p:spPr>
          <a:xfrm>
            <a:off x="838199" y="365126"/>
            <a:ext cx="10267949" cy="692150"/>
          </a:xfrm>
        </p:spPr>
        <p:txBody>
          <a:bodyPr/>
          <a:lstStyle/>
          <a:p>
            <a:r>
              <a:rPr lang="en-US" dirty="0"/>
              <a:t>Difference of NCHW and NHWC</a:t>
            </a:r>
          </a:p>
        </p:txBody>
      </p:sp>
      <p:sp>
        <p:nvSpPr>
          <p:cNvPr id="3" name="Content Placeholder 2">
            <a:extLst>
              <a:ext uri="{FF2B5EF4-FFF2-40B4-BE49-F238E27FC236}">
                <a16:creationId xmlns:a16="http://schemas.microsoft.com/office/drawing/2014/main" id="{41FD840E-607D-48D5-993F-42703947C5EB}"/>
              </a:ext>
            </a:extLst>
          </p:cNvPr>
          <p:cNvSpPr>
            <a:spLocks noGrp="1"/>
          </p:cNvSpPr>
          <p:nvPr>
            <p:ph idx="1"/>
          </p:nvPr>
        </p:nvSpPr>
        <p:spPr>
          <a:xfrm>
            <a:off x="904875" y="1329875"/>
            <a:ext cx="10267950" cy="2270125"/>
          </a:xfrm>
        </p:spPr>
        <p:txBody>
          <a:bodyPr>
            <a:normAutofit/>
          </a:bodyPr>
          <a:lstStyle/>
          <a:p>
            <a:r>
              <a:rPr lang="en-US" dirty="0"/>
              <a:t>Two different data formats, particularly that of images</a:t>
            </a:r>
          </a:p>
          <a:p>
            <a:pPr lvl="1"/>
            <a:r>
              <a:rPr lang="en-US" dirty="0"/>
              <a:t>In NCHW, C is arranged in the outer layer, and the pixels in each channel are close together</a:t>
            </a:r>
          </a:p>
          <a:p>
            <a:pPr lvl="1"/>
            <a:r>
              <a:rPr lang="en-US" dirty="0"/>
              <a:t>In the NHWC format, C is arranged in the innermost layer, and pixels corresponding to the spatial positions of multiple channels are close together</a:t>
            </a:r>
          </a:p>
          <a:p>
            <a:r>
              <a:rPr lang="en-US" dirty="0" err="1"/>
              <a:t>Tensorflow</a:t>
            </a:r>
            <a:r>
              <a:rPr lang="en-US" dirty="0"/>
              <a:t> defaults to NHWC, </a:t>
            </a:r>
            <a:r>
              <a:rPr lang="en-US" dirty="0" err="1"/>
              <a:t>HiAi</a:t>
            </a:r>
            <a:r>
              <a:rPr lang="en-US" dirty="0"/>
              <a:t> foundation defaults to NCHW</a:t>
            </a:r>
          </a:p>
        </p:txBody>
      </p:sp>
      <p:sp>
        <p:nvSpPr>
          <p:cNvPr id="4" name="Footer Placeholder 3">
            <a:extLst>
              <a:ext uri="{FF2B5EF4-FFF2-40B4-BE49-F238E27FC236}">
                <a16:creationId xmlns:a16="http://schemas.microsoft.com/office/drawing/2014/main" id="{2C799D3E-0DEB-4D8E-B048-FE2FD35B4E62}"/>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92D75D2B-68C1-4DDF-A1F3-282FF32FB68B}"/>
              </a:ext>
            </a:extLst>
          </p:cNvPr>
          <p:cNvSpPr>
            <a:spLocks noGrp="1"/>
          </p:cNvSpPr>
          <p:nvPr>
            <p:ph type="sldNum" sz="quarter" idx="12"/>
          </p:nvPr>
        </p:nvSpPr>
        <p:spPr/>
        <p:txBody>
          <a:bodyPr/>
          <a:lstStyle/>
          <a:p>
            <a:fld id="{3B917CB5-27BD-4ECA-9D86-80D4B900A204}" type="slidenum">
              <a:rPr lang="en-US" smtClean="0"/>
              <a:t>13</a:t>
            </a:fld>
            <a:endParaRPr lang="en-US"/>
          </a:p>
        </p:txBody>
      </p:sp>
      <p:pic>
        <p:nvPicPr>
          <p:cNvPr id="2050" name="Picture 2" descr=" ">
            <a:extLst>
              <a:ext uri="{FF2B5EF4-FFF2-40B4-BE49-F238E27FC236}">
                <a16:creationId xmlns:a16="http://schemas.microsoft.com/office/drawing/2014/main" id="{DDFB3733-EA2E-4795-BF0D-91458862D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263" y="3872599"/>
            <a:ext cx="10453561" cy="151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406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CF7AC-1B45-4ECA-808D-49EB61A22209}"/>
              </a:ext>
            </a:extLst>
          </p:cNvPr>
          <p:cNvSpPr>
            <a:spLocks noGrp="1"/>
          </p:cNvSpPr>
          <p:nvPr>
            <p:ph type="title"/>
          </p:nvPr>
        </p:nvSpPr>
        <p:spPr/>
        <p:txBody>
          <a:bodyPr/>
          <a:lstStyle/>
          <a:p>
            <a:r>
              <a:rPr lang="en-US" dirty="0"/>
              <a:t>Difference of NCHW and NHWC </a:t>
            </a:r>
            <a:r>
              <a:rPr lang="en-US" dirty="0" err="1"/>
              <a:t>Cont</a:t>
            </a:r>
            <a:endParaRPr lang="en-US" dirty="0"/>
          </a:p>
        </p:txBody>
      </p:sp>
      <p:sp>
        <p:nvSpPr>
          <p:cNvPr id="3" name="Content Placeholder 2">
            <a:extLst>
              <a:ext uri="{FF2B5EF4-FFF2-40B4-BE49-F238E27FC236}">
                <a16:creationId xmlns:a16="http://schemas.microsoft.com/office/drawing/2014/main" id="{6462DDBA-ED5F-410B-B3EF-AFE673EC3678}"/>
              </a:ext>
            </a:extLst>
          </p:cNvPr>
          <p:cNvSpPr>
            <a:spLocks noGrp="1"/>
          </p:cNvSpPr>
          <p:nvPr>
            <p:ph idx="1"/>
          </p:nvPr>
        </p:nvSpPr>
        <p:spPr>
          <a:xfrm>
            <a:off x="838200" y="1825625"/>
            <a:ext cx="10515600" cy="1355725"/>
          </a:xfrm>
        </p:spPr>
        <p:txBody>
          <a:bodyPr>
            <a:normAutofit fontScale="92500" lnSpcReduction="20000"/>
          </a:bodyPr>
          <a:lstStyle/>
          <a:p>
            <a:r>
              <a:rPr lang="en-US" dirty="0"/>
              <a:t>NCHW is faster than NHWC on GPU acceleration (with some exceptions)</a:t>
            </a:r>
          </a:p>
          <a:p>
            <a:r>
              <a:rPr lang="en-US" dirty="0"/>
              <a:t>NHWC is faster than NCHW on CPU</a:t>
            </a:r>
          </a:p>
          <a:p>
            <a:r>
              <a:rPr lang="en-US" dirty="0">
                <a:hlinkClick r:id="rId2"/>
              </a:rPr>
              <a:t>https://www.programmersought.com/article/77463626294/#:~:text=Because%20early%20development%20is%20based,faster%20(with%20some%20exceptions)</a:t>
            </a:r>
            <a:r>
              <a:rPr lang="en-US" dirty="0"/>
              <a:t>.</a:t>
            </a:r>
          </a:p>
          <a:p>
            <a:endParaRPr lang="en-US" dirty="0"/>
          </a:p>
        </p:txBody>
      </p:sp>
      <p:sp>
        <p:nvSpPr>
          <p:cNvPr id="4" name="Footer Placeholder 3">
            <a:extLst>
              <a:ext uri="{FF2B5EF4-FFF2-40B4-BE49-F238E27FC236}">
                <a16:creationId xmlns:a16="http://schemas.microsoft.com/office/drawing/2014/main" id="{FA39844E-E60E-410C-A8A6-ED093E230137}"/>
              </a:ext>
            </a:extLst>
          </p:cNvPr>
          <p:cNvSpPr>
            <a:spLocks noGrp="1"/>
          </p:cNvSpPr>
          <p:nvPr>
            <p:ph type="ftr" sz="quarter" idx="11"/>
          </p:nvPr>
        </p:nvSpPr>
        <p:spPr/>
        <p:txBody>
          <a:bodyPr/>
          <a:lstStyle/>
          <a:p>
            <a:r>
              <a:rPr lang="en-US"/>
              <a:t>FUTUREWEI INTERNAL</a:t>
            </a:r>
          </a:p>
        </p:txBody>
      </p:sp>
      <p:sp>
        <p:nvSpPr>
          <p:cNvPr id="5" name="Slide Number Placeholder 4">
            <a:extLst>
              <a:ext uri="{FF2B5EF4-FFF2-40B4-BE49-F238E27FC236}">
                <a16:creationId xmlns:a16="http://schemas.microsoft.com/office/drawing/2014/main" id="{C404E81B-1133-4B69-AF95-A67A6E6F100B}"/>
              </a:ext>
            </a:extLst>
          </p:cNvPr>
          <p:cNvSpPr>
            <a:spLocks noGrp="1"/>
          </p:cNvSpPr>
          <p:nvPr>
            <p:ph type="sldNum" sz="quarter" idx="12"/>
          </p:nvPr>
        </p:nvSpPr>
        <p:spPr/>
        <p:txBody>
          <a:bodyPr/>
          <a:lstStyle/>
          <a:p>
            <a:fld id="{3B917CB5-27BD-4ECA-9D86-80D4B900A204}" type="slidenum">
              <a:rPr lang="en-US" smtClean="0"/>
              <a:t>14</a:t>
            </a:fld>
            <a:endParaRPr lang="en-US"/>
          </a:p>
        </p:txBody>
      </p:sp>
      <p:pic>
        <p:nvPicPr>
          <p:cNvPr id="6" name="Picture 4" descr=" ">
            <a:extLst>
              <a:ext uri="{FF2B5EF4-FFF2-40B4-BE49-F238E27FC236}">
                <a16:creationId xmlns:a16="http://schemas.microsoft.com/office/drawing/2014/main" id="{35A8754C-9A07-4D88-94CE-931F8A334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576583"/>
            <a:ext cx="5257803" cy="27603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 ">
            <a:extLst>
              <a:ext uri="{FF2B5EF4-FFF2-40B4-BE49-F238E27FC236}">
                <a16:creationId xmlns:a16="http://schemas.microsoft.com/office/drawing/2014/main" id="{99C9032D-EAB8-47C2-8039-49E63A1D8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576582"/>
            <a:ext cx="5172075" cy="27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135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9C69-E674-495C-9F48-6598806C63B6}"/>
              </a:ext>
            </a:extLst>
          </p:cNvPr>
          <p:cNvSpPr>
            <a:spLocks noGrp="1"/>
          </p:cNvSpPr>
          <p:nvPr>
            <p:ph type="title"/>
          </p:nvPr>
        </p:nvSpPr>
        <p:spPr>
          <a:xfrm>
            <a:off x="838200" y="365125"/>
            <a:ext cx="10515600" cy="607641"/>
          </a:xfrm>
        </p:spPr>
        <p:txBody>
          <a:bodyPr>
            <a:noAutofit/>
          </a:bodyPr>
          <a:lstStyle/>
          <a:p>
            <a:r>
              <a:rPr lang="en-US" sz="2400" b="1" dirty="0">
                <a:solidFill>
                  <a:schemeClr val="tx2"/>
                </a:solidFill>
                <a:latin typeface="Helvetica" pitchFamily="2" charset="0"/>
              </a:rPr>
              <a:t>Results Table</a:t>
            </a:r>
          </a:p>
        </p:txBody>
      </p:sp>
      <p:graphicFrame>
        <p:nvGraphicFramePr>
          <p:cNvPr id="5" name="Content Placeholder 4">
            <a:extLst>
              <a:ext uri="{FF2B5EF4-FFF2-40B4-BE49-F238E27FC236}">
                <a16:creationId xmlns:a16="http://schemas.microsoft.com/office/drawing/2014/main" id="{F15C2966-27B9-4388-9700-CFE3EC4D32E6}"/>
              </a:ext>
            </a:extLst>
          </p:cNvPr>
          <p:cNvGraphicFramePr>
            <a:graphicFrameLocks noGrp="1"/>
          </p:cNvGraphicFramePr>
          <p:nvPr>
            <p:ph idx="1"/>
            <p:extLst>
              <p:ext uri="{D42A27DB-BD31-4B8C-83A1-F6EECF244321}">
                <p14:modId xmlns:p14="http://schemas.microsoft.com/office/powerpoint/2010/main" val="2847478424"/>
              </p:ext>
            </p:extLst>
          </p:nvPr>
        </p:nvGraphicFramePr>
        <p:xfrm>
          <a:off x="838200" y="1109288"/>
          <a:ext cx="10591799" cy="5765470"/>
        </p:xfrm>
        <a:graphic>
          <a:graphicData uri="http://schemas.openxmlformats.org/drawingml/2006/table">
            <a:tbl>
              <a:tblPr>
                <a:tableStyleId>{5C22544A-7EE6-4342-B048-85BDC9FD1C3A}</a:tableStyleId>
              </a:tblPr>
              <a:tblGrid>
                <a:gridCol w="1216141">
                  <a:extLst>
                    <a:ext uri="{9D8B030D-6E8A-4147-A177-3AD203B41FA5}">
                      <a16:colId xmlns:a16="http://schemas.microsoft.com/office/drawing/2014/main" val="810893877"/>
                    </a:ext>
                  </a:extLst>
                </a:gridCol>
                <a:gridCol w="1489725">
                  <a:extLst>
                    <a:ext uri="{9D8B030D-6E8A-4147-A177-3AD203B41FA5}">
                      <a16:colId xmlns:a16="http://schemas.microsoft.com/office/drawing/2014/main" val="2656161248"/>
                    </a:ext>
                  </a:extLst>
                </a:gridCol>
                <a:gridCol w="1269533">
                  <a:extLst>
                    <a:ext uri="{9D8B030D-6E8A-4147-A177-3AD203B41FA5}">
                      <a16:colId xmlns:a16="http://schemas.microsoft.com/office/drawing/2014/main" val="1958137434"/>
                    </a:ext>
                  </a:extLst>
                </a:gridCol>
                <a:gridCol w="1269533">
                  <a:extLst>
                    <a:ext uri="{9D8B030D-6E8A-4147-A177-3AD203B41FA5}">
                      <a16:colId xmlns:a16="http://schemas.microsoft.com/office/drawing/2014/main" val="4223687459"/>
                    </a:ext>
                  </a:extLst>
                </a:gridCol>
                <a:gridCol w="2010866">
                  <a:extLst>
                    <a:ext uri="{9D8B030D-6E8A-4147-A177-3AD203B41FA5}">
                      <a16:colId xmlns:a16="http://schemas.microsoft.com/office/drawing/2014/main" val="443630758"/>
                    </a:ext>
                  </a:extLst>
                </a:gridCol>
                <a:gridCol w="1853335">
                  <a:extLst>
                    <a:ext uri="{9D8B030D-6E8A-4147-A177-3AD203B41FA5}">
                      <a16:colId xmlns:a16="http://schemas.microsoft.com/office/drawing/2014/main" val="504166010"/>
                    </a:ext>
                  </a:extLst>
                </a:gridCol>
                <a:gridCol w="1482666">
                  <a:extLst>
                    <a:ext uri="{9D8B030D-6E8A-4147-A177-3AD203B41FA5}">
                      <a16:colId xmlns:a16="http://schemas.microsoft.com/office/drawing/2014/main" val="439858626"/>
                    </a:ext>
                  </a:extLst>
                </a:gridCol>
              </a:tblGrid>
              <a:tr h="330241">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u="none" strike="noStrike" dirty="0">
                          <a:solidFill>
                            <a:schemeClr val="tx2"/>
                          </a:solidFill>
                          <a:effectLst/>
                          <a:latin typeface="+mj-lt"/>
                        </a:rPr>
                        <a:t>Using Mobilenet_v2</a:t>
                      </a:r>
                      <a:endParaRPr lang="en-US" sz="1200" b="1" i="0" u="none" strike="noStrike" dirty="0">
                        <a:solidFill>
                          <a:schemeClr val="tx2"/>
                        </a:solidFill>
                        <a:effectLst/>
                        <a:latin typeface="+mj-lt"/>
                      </a:endParaRPr>
                    </a:p>
                    <a:p>
                      <a:pPr algn="l" fontAlgn="t"/>
                      <a:endParaRPr lang="en-US" sz="1200" b="0" i="0" u="none" strike="noStrike" dirty="0">
                        <a:solidFill>
                          <a:schemeClr val="tx2"/>
                        </a:solidFill>
                        <a:effectLst/>
                        <a:latin typeface="+mj-lt"/>
                      </a:endParaRPr>
                    </a:p>
                  </a:txBody>
                  <a:tcPr marL="6272" marR="6272" marT="6272" marB="0"/>
                </a:tc>
                <a:tc>
                  <a:txBody>
                    <a:bodyPr/>
                    <a:lstStyle/>
                    <a:p>
                      <a:pPr algn="l" fontAlgn="t"/>
                      <a:endParaRPr lang="en-US" sz="1200" b="0" i="0" u="none" strike="noStrike" dirty="0">
                        <a:solidFill>
                          <a:schemeClr val="tx2"/>
                        </a:solidFill>
                        <a:effectLst/>
                        <a:latin typeface="+mj-lt"/>
                      </a:endParaRPr>
                    </a:p>
                  </a:txBody>
                  <a:tcPr marL="6272" marR="6272" marT="6272" marB="0"/>
                </a:tc>
                <a:tc>
                  <a:txBody>
                    <a:bodyPr/>
                    <a:lstStyle/>
                    <a:p>
                      <a:pPr algn="l" fontAlgn="t"/>
                      <a:endParaRPr lang="en-US" sz="1200" b="0" i="0" u="none" strike="noStrike" dirty="0">
                        <a:solidFill>
                          <a:schemeClr val="tx2"/>
                        </a:solidFill>
                        <a:effectLst/>
                        <a:latin typeface="+mj-lt"/>
                      </a:endParaRPr>
                    </a:p>
                  </a:txBody>
                  <a:tcPr marL="6272" marR="6272" marT="6272" marB="0"/>
                </a:tc>
                <a:tc>
                  <a:txBody>
                    <a:bodyPr/>
                    <a:lstStyle/>
                    <a:p>
                      <a:pPr algn="l" fontAlgn="t"/>
                      <a:endParaRPr lang="en-US" sz="1200" b="0" i="0" u="none" strike="noStrike" dirty="0">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3995072206"/>
                  </a:ext>
                </a:extLst>
              </a:tr>
              <a:tr h="262726">
                <a:tc>
                  <a:txBody>
                    <a:bodyPr/>
                    <a:lstStyle/>
                    <a:p>
                      <a:pPr algn="l" fontAlgn="t"/>
                      <a:endParaRPr lang="en-US" sz="1200" b="0" i="0" u="none" strike="noStrike" dirty="0">
                        <a:solidFill>
                          <a:schemeClr val="tx2"/>
                        </a:solidFill>
                        <a:effectLst/>
                        <a:latin typeface="+mj-lt"/>
                      </a:endParaRPr>
                    </a:p>
                  </a:txBody>
                  <a:tcPr marL="6272" marR="6272" marT="6272" marB="0"/>
                </a:tc>
                <a:tc>
                  <a:txBody>
                    <a:bodyPr/>
                    <a:lstStyle/>
                    <a:p>
                      <a:pPr algn="ctr" fontAlgn="t"/>
                      <a:r>
                        <a:rPr lang="en-US" sz="1200" u="none" strike="noStrike" dirty="0">
                          <a:solidFill>
                            <a:schemeClr val="tx2"/>
                          </a:solidFill>
                          <a:effectLst/>
                          <a:latin typeface="+mj-lt"/>
                        </a:rPr>
                        <a:t>Test 1.a</a:t>
                      </a:r>
                      <a:endParaRPr lang="en-US" sz="1200" b="0" i="0" u="none" strike="noStrike" dirty="0">
                        <a:solidFill>
                          <a:schemeClr val="tx2"/>
                        </a:solidFill>
                        <a:effectLst/>
                        <a:latin typeface="+mj-lt"/>
                      </a:endParaRPr>
                    </a:p>
                  </a:txBody>
                  <a:tcPr marL="6272" marR="6272" marT="6272" marB="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mn-lt"/>
                          <a:ea typeface="+mn-ea"/>
                          <a:cs typeface="+mn-cs"/>
                        </a:rPr>
                        <a:t>Test 1</a:t>
                      </a:r>
                      <a:r>
                        <a:rPr lang="en-US" sz="1200" b="0" i="0" u="none" strike="noStrike" kern="1200" dirty="0">
                          <a:solidFill>
                            <a:schemeClr val="tx2"/>
                          </a:solidFill>
                          <a:effectLst/>
                          <a:latin typeface="+mj-lt"/>
                          <a:ea typeface="+mn-ea"/>
                          <a:cs typeface="+mn-cs"/>
                        </a:rPr>
                        <a:t>.b</a:t>
                      </a:r>
                      <a:endParaRPr lang="en-US" sz="1200" u="none" strike="noStrike" kern="1200" dirty="0">
                        <a:solidFill>
                          <a:schemeClr val="tx2"/>
                        </a:solidFill>
                        <a:effectLst/>
                        <a:latin typeface="+mn-lt"/>
                        <a:ea typeface="+mn-ea"/>
                        <a:cs typeface="+mn-cs"/>
                      </a:endParaRPr>
                    </a:p>
                  </a:txBody>
                  <a:tcPr marL="6272" marR="6272" marT="6272" marB="0"/>
                </a:tc>
                <a:tc>
                  <a:txBody>
                    <a:bodyPr/>
                    <a:lstStyle/>
                    <a:p>
                      <a:pPr algn="ctr" fontAlgn="t"/>
                      <a:r>
                        <a:rPr lang="en-US" sz="1200" u="none" strike="noStrike" dirty="0">
                          <a:solidFill>
                            <a:schemeClr val="tx2"/>
                          </a:solidFill>
                          <a:effectLst/>
                          <a:latin typeface="+mj-lt"/>
                        </a:rPr>
                        <a:t>Test 2</a:t>
                      </a:r>
                      <a:endParaRPr lang="en-US" sz="1200" b="0" i="0" u="none" strike="noStrike" dirty="0">
                        <a:solidFill>
                          <a:schemeClr val="tx2"/>
                        </a:solidFill>
                        <a:effectLst/>
                        <a:latin typeface="+mj-lt"/>
                      </a:endParaRPr>
                    </a:p>
                  </a:txBody>
                  <a:tcPr marL="6272" marR="6272" marT="6272" marB="0"/>
                </a:tc>
                <a:tc>
                  <a:txBody>
                    <a:bodyPr/>
                    <a:lstStyle/>
                    <a:p>
                      <a:pPr algn="ctr" fontAlgn="t"/>
                      <a:r>
                        <a:rPr lang="en-US" sz="1200" u="none" strike="noStrike" dirty="0">
                          <a:solidFill>
                            <a:schemeClr val="tx2"/>
                          </a:solidFill>
                          <a:effectLst/>
                          <a:latin typeface="+mj-lt"/>
                        </a:rPr>
                        <a:t>Test 3</a:t>
                      </a:r>
                      <a:endParaRPr lang="en-US" sz="1200" b="0" i="0" u="none" strike="noStrike" dirty="0">
                        <a:solidFill>
                          <a:schemeClr val="tx2"/>
                        </a:solidFill>
                        <a:effectLst/>
                        <a:latin typeface="+mj-lt"/>
                      </a:endParaRPr>
                    </a:p>
                  </a:txBody>
                  <a:tcPr marL="6272" marR="6272" marT="6272" marB="0"/>
                </a:tc>
                <a:tc>
                  <a:txBody>
                    <a:bodyPr/>
                    <a:lstStyle/>
                    <a:p>
                      <a:pPr algn="ctr" fontAlgn="t"/>
                      <a:r>
                        <a:rPr lang="en-US" sz="1200" u="none" strike="noStrike" dirty="0">
                          <a:solidFill>
                            <a:schemeClr val="tx2"/>
                          </a:solidFill>
                          <a:effectLst/>
                          <a:latin typeface="+mj-lt"/>
                        </a:rPr>
                        <a:t>Test 4</a:t>
                      </a:r>
                      <a:endParaRPr lang="en-US" sz="1200" b="0" i="0" u="none" strike="noStrike" dirty="0">
                        <a:solidFill>
                          <a:schemeClr val="tx2"/>
                        </a:solidFill>
                        <a:effectLst/>
                        <a:latin typeface="+mj-lt"/>
                      </a:endParaRPr>
                    </a:p>
                  </a:txBody>
                  <a:tcPr marL="6272" marR="6272" marT="6272" marB="0"/>
                </a:tc>
                <a:tc>
                  <a:txBody>
                    <a:bodyPr/>
                    <a:lstStyle/>
                    <a:p>
                      <a:pPr algn="ctr" fontAlgn="t"/>
                      <a:r>
                        <a:rPr lang="en-US" sz="1200" u="none" strike="noStrike" dirty="0">
                          <a:solidFill>
                            <a:schemeClr val="tx2"/>
                          </a:solidFill>
                          <a:effectLst/>
                          <a:latin typeface="+mj-lt"/>
                        </a:rPr>
                        <a:t>Test 5</a:t>
                      </a:r>
                      <a:endParaRPr lang="en-US" sz="12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4242057054"/>
                  </a:ext>
                </a:extLst>
              </a:tr>
              <a:tr h="262726">
                <a:tc>
                  <a:txBody>
                    <a:bodyPr/>
                    <a:lstStyle/>
                    <a:p>
                      <a:pPr algn="l" fontAlgn="t"/>
                      <a:r>
                        <a:rPr lang="en-US" sz="1200" u="none" strike="noStrike" dirty="0">
                          <a:solidFill>
                            <a:schemeClr val="tx2"/>
                          </a:solidFill>
                          <a:effectLst/>
                          <a:latin typeface="+mj-lt"/>
                        </a:rPr>
                        <a:t>Client Code</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Java (Using Native Android)</a:t>
                      </a:r>
                      <a:endParaRPr lang="en-US" sz="1200" b="0" i="0" u="none" strike="noStrike" dirty="0">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mn-lt"/>
                          <a:ea typeface="+mn-ea"/>
                          <a:cs typeface="+mn-cs"/>
                        </a:rPr>
                        <a:t>Java (Using Native Android)</a:t>
                      </a:r>
                      <a:endParaRPr lang="en-US" sz="1200" b="0" i="0" u="none" strike="noStrike" kern="1200" dirty="0">
                        <a:solidFill>
                          <a:schemeClr val="tx2"/>
                        </a:solidFill>
                        <a:effectLst/>
                        <a:latin typeface="+mn-lt"/>
                        <a:ea typeface="+mn-ea"/>
                        <a:cs typeface="+mn-cs"/>
                      </a:endParaRPr>
                    </a:p>
                  </a:txBody>
                  <a:tcPr marL="6272" marR="6272" marT="6272" marB="0"/>
                </a:tc>
                <a:tc>
                  <a:txBody>
                    <a:bodyPr/>
                    <a:lstStyle/>
                    <a:p>
                      <a:pPr algn="l" fontAlgn="t"/>
                      <a:r>
                        <a:rPr lang="en-US" sz="1200" u="none" strike="noStrike">
                          <a:solidFill>
                            <a:schemeClr val="tx2"/>
                          </a:solidFill>
                          <a:effectLst/>
                          <a:latin typeface="+mj-lt"/>
                        </a:rPr>
                        <a:t>Java using NNAPI</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Java(HiAI DDK)</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Java(HiAI DDK)</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Java(HiAI DDK)</a:t>
                      </a:r>
                      <a:endParaRPr lang="en-US" sz="1200" b="0" i="0" u="none" strike="noStrike">
                        <a:solidFill>
                          <a:schemeClr val="tx2"/>
                        </a:solidFill>
                        <a:effectLst/>
                        <a:latin typeface="+mj-lt"/>
                      </a:endParaRPr>
                    </a:p>
                  </a:txBody>
                  <a:tcPr marL="6272" marR="6272" marT="6272" marB="0"/>
                </a:tc>
                <a:extLst>
                  <a:ext uri="{0D108BD9-81ED-4DB2-BD59-A6C34878D82A}">
                    <a16:rowId xmlns:a16="http://schemas.microsoft.com/office/drawing/2014/main" val="509100418"/>
                  </a:ext>
                </a:extLst>
              </a:tr>
              <a:tr h="262726">
                <a:tc>
                  <a:txBody>
                    <a:bodyPr/>
                    <a:lstStyle/>
                    <a:p>
                      <a:pPr algn="l" fontAlgn="t"/>
                      <a:r>
                        <a:rPr lang="en-US" sz="1200" u="none" strike="noStrike" dirty="0">
                          <a:solidFill>
                            <a:schemeClr val="tx2"/>
                          </a:solidFill>
                          <a:effectLst/>
                          <a:latin typeface="+mj-lt"/>
                        </a:rPr>
                        <a:t>ML platform</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err="1">
                          <a:solidFill>
                            <a:schemeClr val="tx2"/>
                          </a:solidFill>
                          <a:effectLst/>
                          <a:latin typeface="+mj-lt"/>
                        </a:rPr>
                        <a:t>Tflite</a:t>
                      </a:r>
                      <a:r>
                        <a:rPr lang="en-US" sz="1200" u="none" strike="noStrike" dirty="0">
                          <a:solidFill>
                            <a:schemeClr val="tx2"/>
                          </a:solidFill>
                          <a:effectLst/>
                          <a:latin typeface="+mj-lt"/>
                        </a:rPr>
                        <a:t> </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kern="1200" dirty="0" err="1">
                          <a:solidFill>
                            <a:schemeClr val="tx2"/>
                          </a:solidFill>
                          <a:effectLst/>
                          <a:latin typeface="+mn-lt"/>
                          <a:ea typeface="+mn-ea"/>
                          <a:cs typeface="+mn-cs"/>
                        </a:rPr>
                        <a:t>Tflite</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err="1">
                          <a:solidFill>
                            <a:schemeClr val="tx2"/>
                          </a:solidFill>
                          <a:effectLst/>
                          <a:latin typeface="+mj-lt"/>
                        </a:rPr>
                        <a:t>Tflite</a:t>
                      </a:r>
                      <a:r>
                        <a:rPr lang="en-US" sz="1200" u="none" strike="noStrike" dirty="0">
                          <a:solidFill>
                            <a:schemeClr val="tx2"/>
                          </a:solidFill>
                          <a:effectLst/>
                          <a:latin typeface="+mj-lt"/>
                        </a:rPr>
                        <a:t> </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HiAI Foundation</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HiAI Foundation</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HiAI Foundation</a:t>
                      </a:r>
                      <a:endParaRPr lang="en-US" sz="1200" b="0" i="0" u="none" strike="noStrike">
                        <a:solidFill>
                          <a:schemeClr val="tx2"/>
                        </a:solidFill>
                        <a:effectLst/>
                        <a:latin typeface="+mj-lt"/>
                      </a:endParaRPr>
                    </a:p>
                  </a:txBody>
                  <a:tcPr marL="6272" marR="6272" marT="6272" marB="0"/>
                </a:tc>
                <a:extLst>
                  <a:ext uri="{0D108BD9-81ED-4DB2-BD59-A6C34878D82A}">
                    <a16:rowId xmlns:a16="http://schemas.microsoft.com/office/drawing/2014/main" val="1830780456"/>
                  </a:ext>
                </a:extLst>
              </a:tr>
              <a:tr h="525448">
                <a:tc>
                  <a:txBody>
                    <a:bodyPr/>
                    <a:lstStyle/>
                    <a:p>
                      <a:pPr algn="l" fontAlgn="t"/>
                      <a:r>
                        <a:rPr lang="en-US" sz="1200" u="none" strike="noStrike">
                          <a:solidFill>
                            <a:schemeClr val="tx2"/>
                          </a:solidFill>
                          <a:effectLst/>
                          <a:latin typeface="+mj-lt"/>
                        </a:rPr>
                        <a:t>model</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mobilenet_v2_1.0_224.tflite</a:t>
                      </a:r>
                      <a:endParaRPr lang="en-US" sz="1200" b="0" i="0" u="none" strike="noStrike" dirty="0">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mn-lt"/>
                          <a:ea typeface="+mn-ea"/>
                          <a:cs typeface="+mn-cs"/>
                        </a:rPr>
                        <a:t>mobilenet_v2_1.0_224.tflite</a:t>
                      </a:r>
                      <a:endParaRPr lang="en-US" sz="1200" b="0" i="0" u="none" strike="noStrike" kern="1200" dirty="0">
                        <a:solidFill>
                          <a:schemeClr val="tx2"/>
                        </a:solidFill>
                        <a:effectLst/>
                        <a:latin typeface="+mn-lt"/>
                        <a:ea typeface="+mn-ea"/>
                        <a:cs typeface="+mn-cs"/>
                      </a:endParaRPr>
                    </a:p>
                    <a:p>
                      <a:pPr algn="l" fontAlgn="t"/>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mobilenet_v2_1.0_224.tflite</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OM(converted from mobilenet_v1_1.0_224_frozen.pb)</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OM(converted from mobilenet_v2_1.0_224_frozen.pb)</a:t>
                      </a:r>
                      <a:endParaRPr lang="en-US" sz="1200" b="0" i="0" u="none" strike="noStrike" dirty="0">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mn-lt"/>
                          <a:ea typeface="+mn-ea"/>
                          <a:cs typeface="+mn-cs"/>
                        </a:rPr>
                        <a:t>OM(converted from mobilenet_v2_1.0_224_frozen.pb)</a:t>
                      </a:r>
                      <a:endParaRPr lang="en-US" sz="1200" b="0" i="0" u="none" strike="noStrike" kern="1200" dirty="0">
                        <a:solidFill>
                          <a:schemeClr val="tx2"/>
                        </a:solidFill>
                        <a:effectLst/>
                        <a:latin typeface="+mn-lt"/>
                        <a:ea typeface="+mn-ea"/>
                        <a:cs typeface="+mn-cs"/>
                      </a:endParaRPr>
                    </a:p>
                  </a:txBody>
                  <a:tcPr marL="6272" marR="6272" marT="6272" marB="0"/>
                </a:tc>
                <a:extLst>
                  <a:ext uri="{0D108BD9-81ED-4DB2-BD59-A6C34878D82A}">
                    <a16:rowId xmlns:a16="http://schemas.microsoft.com/office/drawing/2014/main" val="883626016"/>
                  </a:ext>
                </a:extLst>
              </a:tr>
              <a:tr h="262726">
                <a:tc>
                  <a:txBody>
                    <a:bodyPr/>
                    <a:lstStyle/>
                    <a:p>
                      <a:pPr algn="l" fontAlgn="t"/>
                      <a:r>
                        <a:rPr lang="en-US" sz="1200" u="none" strike="noStrike">
                          <a:solidFill>
                            <a:schemeClr val="tx2"/>
                          </a:solidFill>
                          <a:effectLst/>
                          <a:latin typeface="+mj-lt"/>
                        </a:rPr>
                        <a:t>model size</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13651KB</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kern="1200" dirty="0">
                          <a:solidFill>
                            <a:schemeClr val="tx2"/>
                          </a:solidFill>
                          <a:effectLst/>
                          <a:latin typeface="+mn-lt"/>
                          <a:ea typeface="+mn-ea"/>
                          <a:cs typeface="+mn-cs"/>
                        </a:rPr>
                        <a:t>13651KB</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13651KB</a:t>
                      </a:r>
                      <a:endParaRPr lang="en-US" sz="1200" b="0" i="0" u="none" strike="noStrike" dirty="0">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extLst>
                  <a:ext uri="{0D108BD9-81ED-4DB2-BD59-A6C34878D82A}">
                    <a16:rowId xmlns:a16="http://schemas.microsoft.com/office/drawing/2014/main" val="824431704"/>
                  </a:ext>
                </a:extLst>
              </a:tr>
              <a:tr h="262726">
                <a:tc>
                  <a:txBody>
                    <a:bodyPr/>
                    <a:lstStyle/>
                    <a:p>
                      <a:pPr algn="l" fontAlgn="t"/>
                      <a:r>
                        <a:rPr lang="en-US" sz="1200" u="none" strike="noStrike">
                          <a:solidFill>
                            <a:schemeClr val="tx2"/>
                          </a:solidFill>
                          <a:effectLst/>
                          <a:latin typeface="+mj-lt"/>
                        </a:rPr>
                        <a:t>Input data</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Penguin.jpg ( 1 image)</a:t>
                      </a: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chemeClr val="tx2"/>
                          </a:solidFill>
                          <a:effectLst/>
                          <a:latin typeface="+mn-lt"/>
                          <a:ea typeface="+mn-ea"/>
                          <a:cs typeface="+mn-cs"/>
                        </a:rPr>
                        <a:t>104 different images</a:t>
                      </a:r>
                    </a:p>
                    <a:p>
                      <a:pPr algn="l" fontAlgn="t"/>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Penguin.jpg (1 Image)</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Penguin.jpg (1 Image)</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200 images, all kingpenguin</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104 images, all different</a:t>
                      </a:r>
                      <a:endParaRPr lang="en-US" sz="12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875876337"/>
                  </a:ext>
                </a:extLst>
              </a:tr>
              <a:tr h="330241">
                <a:tc>
                  <a:txBody>
                    <a:bodyPr/>
                    <a:lstStyle/>
                    <a:p>
                      <a:pPr algn="l" fontAlgn="t"/>
                      <a:r>
                        <a:rPr lang="en-US" sz="1200" u="none" strike="noStrike">
                          <a:solidFill>
                            <a:schemeClr val="tx2"/>
                          </a:solidFill>
                          <a:effectLst/>
                          <a:latin typeface="+mj-lt"/>
                        </a:rPr>
                        <a:t>Output</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Classified as king penguin</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b="0" i="0" u="none" strike="noStrike" dirty="0">
                          <a:solidFill>
                            <a:schemeClr val="tx2"/>
                          </a:solidFill>
                          <a:effectLst/>
                          <a:latin typeface="+mj-lt"/>
                        </a:rPr>
                        <a:t>N/A</a:t>
                      </a:r>
                    </a:p>
                  </a:txBody>
                  <a:tcPr marL="6272" marR="6272" marT="6272" marB="0"/>
                </a:tc>
                <a:tc>
                  <a:txBody>
                    <a:bodyPr/>
                    <a:lstStyle/>
                    <a:p>
                      <a:pPr algn="l" fontAlgn="t"/>
                      <a:r>
                        <a:rPr lang="en-US" sz="1200" u="none" strike="noStrike" dirty="0">
                          <a:solidFill>
                            <a:schemeClr val="tx2"/>
                          </a:solidFill>
                          <a:effectLst/>
                          <a:latin typeface="+mj-lt"/>
                        </a:rPr>
                        <a:t>Classified as king penguin</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Classified as king penguin</a:t>
                      </a:r>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extLst>
                  <a:ext uri="{0D108BD9-81ED-4DB2-BD59-A6C34878D82A}">
                    <a16:rowId xmlns:a16="http://schemas.microsoft.com/office/drawing/2014/main" val="1579893354"/>
                  </a:ext>
                </a:extLst>
              </a:tr>
              <a:tr h="262726">
                <a:tc>
                  <a:txBody>
                    <a:bodyPr/>
                    <a:lstStyle/>
                    <a:p>
                      <a:pPr algn="l" fontAlgn="t"/>
                      <a:r>
                        <a:rPr lang="en-US" sz="1200" u="none" strike="noStrike">
                          <a:solidFill>
                            <a:schemeClr val="tx2"/>
                          </a:solidFill>
                          <a:effectLst/>
                          <a:latin typeface="+mj-lt"/>
                        </a:rPr>
                        <a:t>Device </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Honor V30</a:t>
                      </a:r>
                      <a:endParaRPr lang="en-US" sz="1200" b="0" i="0" u="none" strike="noStrike">
                        <a:solidFill>
                          <a:schemeClr val="tx2"/>
                        </a:solidFill>
                        <a:effectLst/>
                        <a:latin typeface="+mj-lt"/>
                      </a:endParaRPr>
                    </a:p>
                  </a:txBody>
                  <a:tcPr marL="6272" marR="6272" marT="6272" marB="0"/>
                </a:tc>
                <a:tc>
                  <a:txBody>
                    <a:bodyPr/>
                    <a:lstStyle/>
                    <a:p>
                      <a:pPr algn="l" fontAlgn="t"/>
                      <a:r>
                        <a:rPr lang="en-US" sz="1200" b="0" i="0" u="none" strike="noStrike" dirty="0">
                          <a:solidFill>
                            <a:schemeClr val="tx2"/>
                          </a:solidFill>
                          <a:effectLst/>
                          <a:latin typeface="+mj-lt"/>
                        </a:rPr>
                        <a:t>Honor V30</a:t>
                      </a:r>
                    </a:p>
                  </a:txBody>
                  <a:tcPr marL="6272" marR="6272" marT="6272" marB="0"/>
                </a:tc>
                <a:tc>
                  <a:txBody>
                    <a:bodyPr/>
                    <a:lstStyle/>
                    <a:p>
                      <a:pPr algn="l" fontAlgn="t"/>
                      <a:r>
                        <a:rPr lang="en-US" sz="1200" u="none" strike="noStrike">
                          <a:solidFill>
                            <a:schemeClr val="tx2"/>
                          </a:solidFill>
                          <a:effectLst/>
                          <a:latin typeface="+mj-lt"/>
                        </a:rPr>
                        <a:t>Honor V30</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Honor V30</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Honor V30</a:t>
                      </a:r>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extLst>
                  <a:ext uri="{0D108BD9-81ED-4DB2-BD59-A6C34878D82A}">
                    <a16:rowId xmlns:a16="http://schemas.microsoft.com/office/drawing/2014/main" val="1878223714"/>
                  </a:ext>
                </a:extLst>
              </a:tr>
              <a:tr h="262726">
                <a:tc>
                  <a:txBody>
                    <a:bodyPr/>
                    <a:lstStyle/>
                    <a:p>
                      <a:pPr algn="l" fontAlgn="t"/>
                      <a:r>
                        <a:rPr lang="en-US" sz="1200" u="none" strike="noStrike">
                          <a:solidFill>
                            <a:schemeClr val="tx2"/>
                          </a:solidFill>
                          <a:effectLst/>
                          <a:latin typeface="+mj-lt"/>
                        </a:rPr>
                        <a:t>CPU Performance</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40-50 </a:t>
                      </a:r>
                      <a:r>
                        <a:rPr lang="en-US" sz="1200" u="none" strike="noStrike" dirty="0" err="1">
                          <a:solidFill>
                            <a:schemeClr val="tx2"/>
                          </a:solidFill>
                          <a:effectLst/>
                          <a:latin typeface="+mj-lt"/>
                        </a:rPr>
                        <a:t>ms</a:t>
                      </a:r>
                      <a:endParaRPr lang="en-US" sz="1200" u="none" strike="noStrike" dirty="0">
                        <a:solidFill>
                          <a:schemeClr val="tx2"/>
                        </a:solidFill>
                        <a:effectLst/>
                        <a:latin typeface="+mj-lt"/>
                      </a:endParaRPr>
                    </a:p>
                  </a:txBody>
                  <a:tcPr marL="6272" marR="6272" marT="6272"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u="none" strike="noStrike" kern="1200" dirty="0">
                          <a:solidFill>
                            <a:schemeClr val="tx2"/>
                          </a:solidFill>
                          <a:effectLst/>
                          <a:latin typeface="+mn-lt"/>
                          <a:ea typeface="+mn-ea"/>
                          <a:cs typeface="+mn-cs"/>
                        </a:rPr>
                        <a:t>59 </a:t>
                      </a:r>
                      <a:r>
                        <a:rPr lang="en-US" sz="1200" u="none" strike="noStrike" kern="1200" dirty="0" err="1">
                          <a:solidFill>
                            <a:schemeClr val="tx2"/>
                          </a:solidFill>
                          <a:effectLst/>
                          <a:latin typeface="+mn-lt"/>
                          <a:ea typeface="+mn-ea"/>
                          <a:cs typeface="+mn-cs"/>
                        </a:rPr>
                        <a:t>ms</a:t>
                      </a:r>
                      <a:r>
                        <a:rPr lang="en-US" sz="1200" u="none" strike="noStrike" kern="1200" dirty="0">
                          <a:solidFill>
                            <a:schemeClr val="tx2"/>
                          </a:solidFill>
                          <a:effectLst/>
                          <a:latin typeface="+mn-lt"/>
                          <a:ea typeface="+mn-ea"/>
                          <a:cs typeface="+mn-cs"/>
                        </a:rPr>
                        <a:t> (over 104 images)</a:t>
                      </a:r>
                    </a:p>
                    <a:p>
                      <a:pPr algn="l" fontAlgn="t"/>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N/A</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NA</a:t>
                      </a:r>
                      <a:endParaRPr lang="en-US" sz="1200" b="0" i="0" u="none" strike="noStrike" dirty="0">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extLst>
                  <a:ext uri="{0D108BD9-81ED-4DB2-BD59-A6C34878D82A}">
                    <a16:rowId xmlns:a16="http://schemas.microsoft.com/office/drawing/2014/main" val="2184307989"/>
                  </a:ext>
                </a:extLst>
              </a:tr>
              <a:tr h="262726">
                <a:tc>
                  <a:txBody>
                    <a:bodyPr/>
                    <a:lstStyle/>
                    <a:p>
                      <a:pPr algn="l" fontAlgn="t"/>
                      <a:r>
                        <a:rPr lang="en-US" sz="1200" u="none" strike="noStrike">
                          <a:solidFill>
                            <a:schemeClr val="tx2"/>
                          </a:solidFill>
                          <a:effectLst/>
                          <a:latin typeface="+mj-lt"/>
                        </a:rPr>
                        <a:t>GPU Performance</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22-26 </a:t>
                      </a:r>
                      <a:r>
                        <a:rPr lang="en-US" sz="1200" u="none" strike="noStrike" dirty="0" err="1">
                          <a:solidFill>
                            <a:schemeClr val="tx2"/>
                          </a:solidFill>
                          <a:effectLst/>
                          <a:latin typeface="+mj-lt"/>
                        </a:rPr>
                        <a:t>ms</a:t>
                      </a:r>
                      <a:endParaRPr lang="en-US" sz="1200" u="none" strike="noStrike" dirty="0">
                        <a:solidFill>
                          <a:schemeClr val="tx2"/>
                        </a:solidFill>
                        <a:effectLst/>
                        <a:latin typeface="+mj-lt"/>
                      </a:endParaRPr>
                    </a:p>
                    <a:p>
                      <a:pPr algn="l" fontAlgn="t"/>
                      <a:endParaRPr lang="en-US" sz="1200" u="none" strike="noStrike" dirty="0">
                        <a:solidFill>
                          <a:schemeClr val="tx2"/>
                        </a:solidFill>
                        <a:effectLst/>
                        <a:latin typeface="+mj-lt"/>
                      </a:endParaRPr>
                    </a:p>
                  </a:txBody>
                  <a:tcPr marL="6272" marR="6272" marT="6272" marB="0"/>
                </a:tc>
                <a:tc>
                  <a:txBody>
                    <a:bodyPr/>
                    <a:lstStyle/>
                    <a:p>
                      <a:pPr algn="l" fontAlgn="t"/>
                      <a:r>
                        <a:rPr lang="en-US" sz="1200" u="none" strike="noStrike" kern="1200" dirty="0">
                          <a:solidFill>
                            <a:schemeClr val="tx2"/>
                          </a:solidFill>
                          <a:effectLst/>
                          <a:latin typeface="+mn-lt"/>
                          <a:ea typeface="+mn-ea"/>
                          <a:cs typeface="+mn-cs"/>
                        </a:rPr>
                        <a:t>22 </a:t>
                      </a:r>
                      <a:r>
                        <a:rPr lang="en-US" sz="1200" u="none" strike="noStrike" kern="1200" dirty="0" err="1">
                          <a:solidFill>
                            <a:schemeClr val="tx2"/>
                          </a:solidFill>
                          <a:effectLst/>
                          <a:latin typeface="+mn-lt"/>
                          <a:ea typeface="+mn-ea"/>
                          <a:cs typeface="+mn-cs"/>
                        </a:rPr>
                        <a:t>ms</a:t>
                      </a:r>
                      <a:r>
                        <a:rPr lang="en-US" sz="1200" u="none" strike="noStrike" kern="1200" dirty="0">
                          <a:solidFill>
                            <a:schemeClr val="tx2"/>
                          </a:solidFill>
                          <a:effectLst/>
                          <a:latin typeface="+mn-lt"/>
                          <a:ea typeface="+mn-ea"/>
                          <a:cs typeface="+mn-cs"/>
                        </a:rPr>
                        <a:t> (over 104 images)</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N/A</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NA</a:t>
                      </a:r>
                      <a:endParaRPr lang="en-US" sz="1200" b="0" i="0" u="none" strike="noStrike" dirty="0">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a:solidFill>
                          <a:schemeClr val="tx2"/>
                        </a:solidFill>
                        <a:effectLst/>
                        <a:latin typeface="+mj-lt"/>
                      </a:endParaRPr>
                    </a:p>
                  </a:txBody>
                  <a:tcPr marL="6272" marR="6272" marT="6272" marB="0"/>
                </a:tc>
                <a:extLst>
                  <a:ext uri="{0D108BD9-81ED-4DB2-BD59-A6C34878D82A}">
                    <a16:rowId xmlns:a16="http://schemas.microsoft.com/office/drawing/2014/main" val="3499610112"/>
                  </a:ext>
                </a:extLst>
              </a:tr>
              <a:tr h="330241">
                <a:tc>
                  <a:txBody>
                    <a:bodyPr/>
                    <a:lstStyle/>
                    <a:p>
                      <a:pPr algn="l" fontAlgn="t"/>
                      <a:r>
                        <a:rPr lang="en-US" sz="1200" u="none" strike="noStrike">
                          <a:solidFill>
                            <a:schemeClr val="tx2"/>
                          </a:solidFill>
                          <a:effectLst/>
                          <a:latin typeface="+mj-lt"/>
                        </a:rPr>
                        <a:t>NPU(kirin 990) sync</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N/A</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b="0" i="0" u="none" strike="noStrike" dirty="0">
                          <a:solidFill>
                            <a:schemeClr val="tx2"/>
                          </a:solidFill>
                          <a:effectLst/>
                          <a:latin typeface="+mj-lt"/>
                        </a:rPr>
                        <a:t>N/A</a:t>
                      </a:r>
                    </a:p>
                  </a:txBody>
                  <a:tcPr marL="6272" marR="6272" marT="6272" marB="0"/>
                </a:tc>
                <a:tc>
                  <a:txBody>
                    <a:bodyPr/>
                    <a:lstStyle/>
                    <a:p>
                      <a:pPr algn="l" fontAlgn="t"/>
                      <a:r>
                        <a:rPr lang="en-US" sz="1200" u="none" strike="noStrike" dirty="0">
                          <a:solidFill>
                            <a:schemeClr val="tx2"/>
                          </a:solidFill>
                          <a:effectLst/>
                          <a:latin typeface="+mj-lt"/>
                        </a:rPr>
                        <a:t>60-70ms**</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9-452ms*** </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Average Speed: 5.76 </a:t>
                      </a:r>
                      <a:r>
                        <a:rPr lang="en-US" sz="1200" u="none" strike="noStrike" dirty="0" err="1">
                          <a:solidFill>
                            <a:schemeClr val="tx2"/>
                          </a:solidFill>
                          <a:effectLst/>
                          <a:latin typeface="+mj-lt"/>
                        </a:rPr>
                        <a:t>ms</a:t>
                      </a:r>
                      <a:endParaRPr lang="en-US" sz="1200" b="0" i="0" u="none" strike="noStrike" dirty="0">
                        <a:solidFill>
                          <a:schemeClr val="tx2"/>
                        </a:solidFill>
                        <a:effectLst/>
                        <a:latin typeface="+mj-lt"/>
                      </a:endParaRPr>
                    </a:p>
                  </a:txBody>
                  <a:tcPr marL="6272" marR="6272" marT="6272" marB="0"/>
                </a:tc>
                <a:tc>
                  <a:txBody>
                    <a:bodyPr/>
                    <a:lstStyle/>
                    <a:p>
                      <a:pPr algn="l" fontAlgn="t"/>
                      <a:r>
                        <a:rPr lang="en-US" sz="1200" u="none" strike="noStrike" dirty="0">
                          <a:solidFill>
                            <a:schemeClr val="tx2"/>
                          </a:solidFill>
                          <a:effectLst/>
                          <a:latin typeface="+mj-lt"/>
                        </a:rPr>
                        <a:t>Average Speed: 3.3846154ms</a:t>
                      </a:r>
                      <a:endParaRPr lang="en-US" sz="12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2389101784"/>
                  </a:ext>
                </a:extLst>
              </a:tr>
              <a:tr h="262726">
                <a:tc>
                  <a:txBody>
                    <a:bodyPr/>
                    <a:lstStyle/>
                    <a:p>
                      <a:pPr algn="l" fontAlgn="t"/>
                      <a:r>
                        <a:rPr lang="en-US" sz="1200" u="none" strike="noStrike">
                          <a:solidFill>
                            <a:schemeClr val="tx2"/>
                          </a:solidFill>
                          <a:effectLst/>
                          <a:latin typeface="+mj-lt"/>
                        </a:rPr>
                        <a:t>NPU(kirin 990) Async</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N/A</a:t>
                      </a:r>
                      <a:endParaRPr lang="en-US" sz="1200" b="0" i="0" u="none" strike="noStrike">
                        <a:solidFill>
                          <a:schemeClr val="tx2"/>
                        </a:solidFill>
                        <a:effectLst/>
                        <a:latin typeface="+mj-lt"/>
                      </a:endParaRPr>
                    </a:p>
                  </a:txBody>
                  <a:tcPr marL="6272" marR="6272" marT="6272" marB="0"/>
                </a:tc>
                <a:tc>
                  <a:txBody>
                    <a:bodyPr/>
                    <a:lstStyle/>
                    <a:p>
                      <a:pPr algn="l" fontAlgn="t"/>
                      <a:r>
                        <a:rPr lang="en-US" sz="1200" b="0" i="0" u="none" strike="noStrike" dirty="0">
                          <a:solidFill>
                            <a:schemeClr val="tx2"/>
                          </a:solidFill>
                          <a:effectLst/>
                          <a:latin typeface="+mj-lt"/>
                        </a:rPr>
                        <a:t>N/A</a:t>
                      </a:r>
                    </a:p>
                  </a:txBody>
                  <a:tcPr marL="6272" marR="6272" marT="6272" marB="0"/>
                </a:tc>
                <a:tc>
                  <a:txBody>
                    <a:bodyPr/>
                    <a:lstStyle/>
                    <a:p>
                      <a:pPr algn="l" fontAlgn="t"/>
                      <a:r>
                        <a:rPr lang="en-US" sz="1200" u="none" strike="noStrike">
                          <a:solidFill>
                            <a:schemeClr val="tx2"/>
                          </a:solidFill>
                          <a:effectLst/>
                          <a:latin typeface="+mj-lt"/>
                        </a:rPr>
                        <a:t>N/A</a:t>
                      </a:r>
                      <a:endParaRPr lang="en-US" sz="1200" b="0" i="0" u="none" strike="noStrike">
                        <a:solidFill>
                          <a:schemeClr val="tx2"/>
                        </a:solidFill>
                        <a:effectLst/>
                        <a:latin typeface="+mj-lt"/>
                      </a:endParaRPr>
                    </a:p>
                  </a:txBody>
                  <a:tcPr marL="6272" marR="6272" marT="6272" marB="0"/>
                </a:tc>
                <a:tc>
                  <a:txBody>
                    <a:bodyPr/>
                    <a:lstStyle/>
                    <a:p>
                      <a:pPr algn="l" fontAlgn="t"/>
                      <a:r>
                        <a:rPr lang="en-US" sz="1200" u="none" strike="noStrike">
                          <a:solidFill>
                            <a:schemeClr val="tx2"/>
                          </a:solidFill>
                          <a:effectLst/>
                          <a:latin typeface="+mj-lt"/>
                        </a:rPr>
                        <a:t>4-393ms</a:t>
                      </a:r>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dirty="0">
                        <a:solidFill>
                          <a:schemeClr val="tx2"/>
                        </a:solidFill>
                        <a:effectLst/>
                        <a:latin typeface="+mj-lt"/>
                      </a:endParaRPr>
                    </a:p>
                  </a:txBody>
                  <a:tcPr marL="6272" marR="6272" marT="6272" marB="0"/>
                </a:tc>
                <a:tc>
                  <a:txBody>
                    <a:bodyPr/>
                    <a:lstStyle/>
                    <a:p>
                      <a:pPr algn="l" fontAlgn="t"/>
                      <a:endParaRPr lang="en-US" sz="12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2680773778"/>
                  </a:ext>
                </a:extLst>
              </a:tr>
              <a:tr h="262726">
                <a:tc>
                  <a:txBody>
                    <a:bodyPr/>
                    <a:lstStyle/>
                    <a:p>
                      <a:pPr algn="l" fontAlgn="t"/>
                      <a:r>
                        <a:rPr lang="en-US" sz="1200" b="0" i="0" u="none" strike="noStrike" dirty="0">
                          <a:solidFill>
                            <a:schemeClr val="tx2"/>
                          </a:solidFill>
                          <a:effectLst/>
                          <a:latin typeface="+mj-lt"/>
                        </a:rPr>
                        <a:t>Confidence</a:t>
                      </a:r>
                    </a:p>
                  </a:txBody>
                  <a:tcPr marL="6272" marR="6272" marT="6272" marB="0"/>
                </a:tc>
                <a:tc>
                  <a:txBody>
                    <a:bodyPr/>
                    <a:lstStyle/>
                    <a:p>
                      <a:pPr algn="r" fontAlgn="t"/>
                      <a:r>
                        <a:rPr lang="en-US" sz="1200" u="none" strike="noStrike">
                          <a:solidFill>
                            <a:schemeClr val="tx2"/>
                          </a:solidFill>
                          <a:effectLst/>
                          <a:latin typeface="+mj-lt"/>
                        </a:rPr>
                        <a:t>78.14%</a:t>
                      </a:r>
                      <a:endParaRPr lang="en-US" sz="1200" b="0" i="0" u="none" strike="noStrike">
                        <a:solidFill>
                          <a:schemeClr val="tx2"/>
                        </a:solidFill>
                        <a:effectLst/>
                        <a:latin typeface="+mj-lt"/>
                      </a:endParaRPr>
                    </a:p>
                  </a:txBody>
                  <a:tcPr marL="6272" marR="6272" marT="6272" marB="0"/>
                </a:tc>
                <a:tc>
                  <a:txBody>
                    <a:bodyPr/>
                    <a:lstStyle/>
                    <a:p>
                      <a:pPr algn="r" fontAlgn="t"/>
                      <a:endParaRPr lang="en-US" sz="1200" b="0" i="0" u="none" strike="noStrike">
                        <a:solidFill>
                          <a:schemeClr val="tx2"/>
                        </a:solidFill>
                        <a:effectLst/>
                        <a:latin typeface="+mj-lt"/>
                      </a:endParaRPr>
                    </a:p>
                  </a:txBody>
                  <a:tcPr marL="6272" marR="6272" marT="6272" marB="0"/>
                </a:tc>
                <a:tc>
                  <a:txBody>
                    <a:bodyPr/>
                    <a:lstStyle/>
                    <a:p>
                      <a:pPr algn="r" fontAlgn="t"/>
                      <a:r>
                        <a:rPr lang="en-US" sz="1200" u="none" strike="noStrike">
                          <a:solidFill>
                            <a:schemeClr val="tx2"/>
                          </a:solidFill>
                          <a:effectLst/>
                          <a:latin typeface="+mj-lt"/>
                        </a:rPr>
                        <a:t>78.14%</a:t>
                      </a:r>
                      <a:endParaRPr lang="en-US" sz="1200" b="0" i="0" u="none" strike="noStrike">
                        <a:solidFill>
                          <a:schemeClr val="tx2"/>
                        </a:solidFill>
                        <a:effectLst/>
                        <a:latin typeface="+mj-lt"/>
                      </a:endParaRPr>
                    </a:p>
                  </a:txBody>
                  <a:tcPr marL="6272" marR="6272" marT="6272" marB="0"/>
                </a:tc>
                <a:tc>
                  <a:txBody>
                    <a:bodyPr/>
                    <a:lstStyle/>
                    <a:p>
                      <a:pPr algn="r" fontAlgn="t"/>
                      <a:r>
                        <a:rPr lang="en-US" sz="1200" u="none" strike="noStrike">
                          <a:solidFill>
                            <a:schemeClr val="tx2"/>
                          </a:solidFill>
                          <a:effectLst/>
                          <a:latin typeface="+mj-lt"/>
                        </a:rPr>
                        <a:t>75.20%</a:t>
                      </a:r>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dirty="0">
                        <a:solidFill>
                          <a:schemeClr val="tx2"/>
                        </a:solidFill>
                        <a:effectLst/>
                        <a:latin typeface="+mj-lt"/>
                      </a:endParaRPr>
                    </a:p>
                  </a:txBody>
                  <a:tcPr marL="6272" marR="6272" marT="6272" marB="0"/>
                </a:tc>
                <a:tc>
                  <a:txBody>
                    <a:bodyPr/>
                    <a:lstStyle/>
                    <a:p>
                      <a:pPr algn="l" fontAlgn="t"/>
                      <a:endParaRPr lang="en-US" sz="12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298359933"/>
                  </a:ext>
                </a:extLst>
              </a:tr>
              <a:tr h="262726">
                <a:tc>
                  <a:txBody>
                    <a:bodyPr/>
                    <a:lstStyle/>
                    <a:p>
                      <a:pPr algn="l" fontAlgn="t"/>
                      <a:r>
                        <a:rPr lang="en-US" sz="1200" b="0" i="0" u="none" strike="noStrike" dirty="0">
                          <a:solidFill>
                            <a:schemeClr val="tx2"/>
                          </a:solidFill>
                          <a:effectLst/>
                          <a:latin typeface="+mj-lt"/>
                        </a:rPr>
                        <a:t>Calculated Accuracy</a:t>
                      </a:r>
                    </a:p>
                  </a:txBody>
                  <a:tcPr marL="6272" marR="6272" marT="6272" marB="0"/>
                </a:tc>
                <a:tc>
                  <a:txBody>
                    <a:bodyPr/>
                    <a:lstStyle/>
                    <a:p>
                      <a:pPr algn="r" fontAlgn="t"/>
                      <a:endParaRPr lang="en-US" sz="1200" b="0" i="0" u="none" strike="noStrike" dirty="0">
                        <a:solidFill>
                          <a:schemeClr val="tx2"/>
                        </a:solidFill>
                        <a:effectLst/>
                        <a:latin typeface="+mj-lt"/>
                      </a:endParaRPr>
                    </a:p>
                  </a:txBody>
                  <a:tcPr marL="6272" marR="6272" marT="6272" marB="0"/>
                </a:tc>
                <a:tc>
                  <a:txBody>
                    <a:bodyPr/>
                    <a:lstStyle/>
                    <a:p>
                      <a:pPr algn="r" fontAlgn="t"/>
                      <a:endParaRPr lang="en-US" sz="1200" b="0" i="0" u="none" strike="noStrike" dirty="0">
                        <a:solidFill>
                          <a:schemeClr val="tx2"/>
                        </a:solidFill>
                        <a:effectLst/>
                        <a:latin typeface="+mj-lt"/>
                      </a:endParaRPr>
                    </a:p>
                  </a:txBody>
                  <a:tcPr marL="6272" marR="6272" marT="6272" marB="0"/>
                </a:tc>
                <a:tc>
                  <a:txBody>
                    <a:bodyPr/>
                    <a:lstStyle/>
                    <a:p>
                      <a:pPr algn="r" fontAlgn="t"/>
                      <a:endParaRPr lang="en-US" sz="1200" b="0" i="0" u="none" strike="noStrike">
                        <a:solidFill>
                          <a:schemeClr val="tx2"/>
                        </a:solidFill>
                        <a:effectLst/>
                        <a:latin typeface="+mj-lt"/>
                      </a:endParaRPr>
                    </a:p>
                  </a:txBody>
                  <a:tcPr marL="6272" marR="6272" marT="6272" marB="0"/>
                </a:tc>
                <a:tc>
                  <a:txBody>
                    <a:bodyPr/>
                    <a:lstStyle/>
                    <a:p>
                      <a:pPr algn="r" fontAlgn="t"/>
                      <a:endParaRPr lang="en-US" sz="1200" b="0" i="0" u="none" strike="noStrike">
                        <a:solidFill>
                          <a:schemeClr val="tx2"/>
                        </a:solidFill>
                        <a:effectLst/>
                        <a:latin typeface="+mj-lt"/>
                      </a:endParaRPr>
                    </a:p>
                  </a:txBody>
                  <a:tcPr marL="6272" marR="6272" marT="6272" marB="0"/>
                </a:tc>
                <a:tc>
                  <a:txBody>
                    <a:bodyPr/>
                    <a:lstStyle/>
                    <a:p>
                      <a:pPr algn="l" fontAlgn="t"/>
                      <a:endParaRPr lang="en-US" sz="1200" b="0" i="0" u="none" strike="noStrike" dirty="0">
                        <a:solidFill>
                          <a:schemeClr val="tx2"/>
                        </a:solidFill>
                        <a:effectLst/>
                        <a:latin typeface="+mj-lt"/>
                      </a:endParaRPr>
                    </a:p>
                  </a:txBody>
                  <a:tcPr marL="6272" marR="6272" marT="6272" marB="0"/>
                </a:tc>
                <a:tc>
                  <a:txBody>
                    <a:bodyPr/>
                    <a:lstStyle/>
                    <a:p>
                      <a:pPr algn="l" fontAlgn="t"/>
                      <a:r>
                        <a:rPr lang="en-US" sz="1200" dirty="0">
                          <a:solidFill>
                            <a:schemeClr val="tx2"/>
                          </a:solidFill>
                          <a:latin typeface="+mj-lt"/>
                        </a:rPr>
                        <a:t>72.59615385%</a:t>
                      </a:r>
                      <a:endParaRPr lang="en-US" sz="1200" b="0" i="0" u="none" strike="noStrike" dirty="0">
                        <a:solidFill>
                          <a:schemeClr val="tx2"/>
                        </a:solidFill>
                        <a:effectLst/>
                        <a:latin typeface="+mj-lt"/>
                      </a:endParaRPr>
                    </a:p>
                  </a:txBody>
                  <a:tcPr marL="6272" marR="6272" marT="6272" marB="0"/>
                </a:tc>
                <a:extLst>
                  <a:ext uri="{0D108BD9-81ED-4DB2-BD59-A6C34878D82A}">
                    <a16:rowId xmlns:a16="http://schemas.microsoft.com/office/drawing/2014/main" val="1170929615"/>
                  </a:ext>
                </a:extLst>
              </a:tr>
            </a:tbl>
          </a:graphicData>
        </a:graphic>
      </p:graphicFrame>
    </p:spTree>
    <p:extLst>
      <p:ext uri="{BB962C8B-B14F-4D97-AF65-F5344CB8AC3E}">
        <p14:creationId xmlns:p14="http://schemas.microsoft.com/office/powerpoint/2010/main" val="2575679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26AE-0A55-40A4-B9B8-3824DA46CFA7}"/>
              </a:ext>
            </a:extLst>
          </p:cNvPr>
          <p:cNvSpPr>
            <a:spLocks noGrp="1"/>
          </p:cNvSpPr>
          <p:nvPr>
            <p:ph type="title"/>
          </p:nvPr>
        </p:nvSpPr>
        <p:spPr>
          <a:xfrm>
            <a:off x="838200" y="365126"/>
            <a:ext cx="10515600" cy="502140"/>
          </a:xfrm>
        </p:spPr>
        <p:txBody>
          <a:bodyPr>
            <a:normAutofit/>
          </a:bodyPr>
          <a:lstStyle/>
          <a:p>
            <a:r>
              <a:rPr lang="en-US" sz="2400" b="1" dirty="0">
                <a:latin typeface="Helvetica" panose="020B0604020202020204" pitchFamily="34" charset="0"/>
                <a:cs typeface="Helvetica" panose="020B0604020202020204" pitchFamily="34" charset="0"/>
              </a:rPr>
              <a:t>Analysis</a:t>
            </a:r>
            <a:endParaRPr lang="en-US" sz="2400" dirty="0">
              <a:latin typeface="Helvetica" panose="020B0604020202020204" pitchFamily="34" charset="0"/>
              <a:cs typeface="Helvetica" panose="020B0604020202020204" pitchFamily="34" charset="0"/>
            </a:endParaRPr>
          </a:p>
        </p:txBody>
      </p:sp>
      <p:graphicFrame>
        <p:nvGraphicFramePr>
          <p:cNvPr id="7" name="Table 7">
            <a:extLst>
              <a:ext uri="{FF2B5EF4-FFF2-40B4-BE49-F238E27FC236}">
                <a16:creationId xmlns:a16="http://schemas.microsoft.com/office/drawing/2014/main" id="{EB9EC05D-00BA-4230-8339-2ED30C53E5DF}"/>
              </a:ext>
            </a:extLst>
          </p:cNvPr>
          <p:cNvGraphicFramePr>
            <a:graphicFrameLocks noGrp="1"/>
          </p:cNvGraphicFramePr>
          <p:nvPr>
            <p:ph idx="1"/>
          </p:nvPr>
        </p:nvGraphicFramePr>
        <p:xfrm>
          <a:off x="838200" y="1103452"/>
          <a:ext cx="7290843" cy="1010920"/>
        </p:xfrm>
        <a:graphic>
          <a:graphicData uri="http://schemas.openxmlformats.org/drawingml/2006/table">
            <a:tbl>
              <a:tblPr firstRow="1" bandRow="1">
                <a:tableStyleId>{5C22544A-7EE6-4342-B048-85BDC9FD1C3A}</a:tableStyleId>
              </a:tblPr>
              <a:tblGrid>
                <a:gridCol w="2430281">
                  <a:extLst>
                    <a:ext uri="{9D8B030D-6E8A-4147-A177-3AD203B41FA5}">
                      <a16:colId xmlns:a16="http://schemas.microsoft.com/office/drawing/2014/main" val="518683548"/>
                    </a:ext>
                  </a:extLst>
                </a:gridCol>
                <a:gridCol w="2430281">
                  <a:extLst>
                    <a:ext uri="{9D8B030D-6E8A-4147-A177-3AD203B41FA5}">
                      <a16:colId xmlns:a16="http://schemas.microsoft.com/office/drawing/2014/main" val="1652905309"/>
                    </a:ext>
                  </a:extLst>
                </a:gridCol>
                <a:gridCol w="2430281">
                  <a:extLst>
                    <a:ext uri="{9D8B030D-6E8A-4147-A177-3AD203B41FA5}">
                      <a16:colId xmlns:a16="http://schemas.microsoft.com/office/drawing/2014/main" val="45568234"/>
                    </a:ext>
                  </a:extLst>
                </a:gridCol>
              </a:tblGrid>
              <a:tr h="370840">
                <a:tc>
                  <a:txBody>
                    <a:bodyPr/>
                    <a:lstStyle/>
                    <a:p>
                      <a:r>
                        <a:rPr lang="en-US" dirty="0"/>
                        <a:t>Correctness over 104 different images</a:t>
                      </a:r>
                    </a:p>
                  </a:txBody>
                  <a:tcPr/>
                </a:tc>
                <a:tc>
                  <a:txBody>
                    <a:bodyPr/>
                    <a:lstStyle/>
                    <a:p>
                      <a:r>
                        <a:rPr lang="en-US" dirty="0"/>
                        <a:t>Mobilenet_v2 correct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Mobilenet_v1 correct</a:t>
                      </a:r>
                    </a:p>
                  </a:txBody>
                  <a:tcPr/>
                </a:tc>
                <a:extLst>
                  <a:ext uri="{0D108BD9-81ED-4DB2-BD59-A6C34878D82A}">
                    <a16:rowId xmlns:a16="http://schemas.microsoft.com/office/drawing/2014/main" val="23536401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Correct %:</a:t>
                      </a:r>
                      <a:endParaRPr lang="en-US" dirty="0"/>
                    </a:p>
                  </a:txBody>
                  <a:tcPr/>
                </a:tc>
                <a:tc>
                  <a:txBody>
                    <a:bodyPr/>
                    <a:lstStyle/>
                    <a:p>
                      <a:r>
                        <a:rPr lang="en-US" dirty="0">
                          <a:solidFill>
                            <a:srgbClr val="000000"/>
                          </a:solidFill>
                          <a:latin typeface="Calibri" panose="020F0502020204030204" pitchFamily="34" charset="0"/>
                        </a:rPr>
                        <a:t>72.59615385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panose="020F0502020204030204" pitchFamily="34" charset="0"/>
                        </a:rPr>
                        <a:t>65.86538462</a:t>
                      </a:r>
                      <a:r>
                        <a:rPr lang="en-US" dirty="0"/>
                        <a:t> </a:t>
                      </a:r>
                    </a:p>
                  </a:txBody>
                  <a:tcPr/>
                </a:tc>
                <a:extLst>
                  <a:ext uri="{0D108BD9-81ED-4DB2-BD59-A6C34878D82A}">
                    <a16:rowId xmlns:a16="http://schemas.microsoft.com/office/drawing/2014/main" val="3766974590"/>
                  </a:ext>
                </a:extLst>
              </a:tr>
            </a:tbl>
          </a:graphicData>
        </a:graphic>
      </p:graphicFrame>
      <p:sp>
        <p:nvSpPr>
          <p:cNvPr id="9" name="TextBox 8">
            <a:extLst>
              <a:ext uri="{FF2B5EF4-FFF2-40B4-BE49-F238E27FC236}">
                <a16:creationId xmlns:a16="http://schemas.microsoft.com/office/drawing/2014/main" id="{514DE7F8-EAAB-4BBE-9D1B-B4E05240915E}"/>
              </a:ext>
            </a:extLst>
          </p:cNvPr>
          <p:cNvSpPr txBox="1"/>
          <p:nvPr/>
        </p:nvSpPr>
        <p:spPr>
          <a:xfrm>
            <a:off x="838200" y="2350558"/>
            <a:ext cx="1051560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Over the course of the tests we have obtained times for CPU, GPU, and NPU</a:t>
            </a:r>
          </a:p>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With mobilenet_v1 on a phone, using </a:t>
            </a:r>
            <a:r>
              <a:rPr lang="en-US" sz="1600" dirty="0" err="1">
                <a:latin typeface="Helvetica" panose="020B0604020202020204" pitchFamily="34" charset="0"/>
                <a:cs typeface="Helvetica" panose="020B0604020202020204" pitchFamily="34" charset="0"/>
              </a:rPr>
              <a:t>Tflite</a:t>
            </a:r>
            <a:r>
              <a:rPr lang="en-US" sz="1600" dirty="0">
                <a:latin typeface="Helvetica" panose="020B0604020202020204" pitchFamily="34" charset="0"/>
                <a:cs typeface="Helvetica" panose="020B0604020202020204" pitchFamily="34" charset="0"/>
              </a:rPr>
              <a:t>, CPU is around 40-50ms</a:t>
            </a:r>
          </a:p>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Generally, GPU is 20-30ms faster at 22-26 </a:t>
            </a:r>
            <a:r>
              <a:rPr lang="en-US" sz="1600" dirty="0" err="1">
                <a:latin typeface="Helvetica" panose="020B0604020202020204" pitchFamily="34" charset="0"/>
                <a:cs typeface="Helvetica" panose="020B0604020202020204" pitchFamily="34" charset="0"/>
              </a:rPr>
              <a:t>ms</a:t>
            </a:r>
            <a:endParaRPr lang="en-US" sz="16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Testing on Kirin NPU, the average time is 3-5 </a:t>
            </a:r>
            <a:r>
              <a:rPr lang="en-US" sz="1600" dirty="0" err="1">
                <a:latin typeface="Helvetica" panose="020B0604020202020204" pitchFamily="34" charset="0"/>
                <a:cs typeface="Helvetica" panose="020B0604020202020204" pitchFamily="34" charset="0"/>
              </a:rPr>
              <a:t>ms</a:t>
            </a:r>
            <a:r>
              <a:rPr lang="en-US" sz="1600" dirty="0">
                <a:latin typeface="Helvetica" panose="020B0604020202020204" pitchFamily="34" charset="0"/>
                <a:cs typeface="Helvetica" panose="020B0604020202020204" pitchFamily="34" charset="0"/>
              </a:rPr>
              <a:t>, 5 times faster</a:t>
            </a:r>
          </a:p>
          <a:p>
            <a:pPr marL="285750"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Top 1 Accuracy for each model from benchmark:</a:t>
            </a:r>
          </a:p>
          <a:p>
            <a:pPr marL="742950" lvl="1"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Mobilenet_v2: 71.8%</a:t>
            </a:r>
          </a:p>
          <a:p>
            <a:pPr marL="742950" lvl="1"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Mobilenet_v1: 71.0%</a:t>
            </a:r>
          </a:p>
          <a:p>
            <a:pPr marL="742950" lvl="1" indent="-285750">
              <a:buFont typeface="Arial" panose="020B0604020202020204" pitchFamily="34" charset="0"/>
              <a:buChar char="•"/>
            </a:pPr>
            <a:r>
              <a:rPr lang="en-US" sz="1600" dirty="0">
                <a:latin typeface="Helvetica" panose="020B0604020202020204" pitchFamily="34" charset="0"/>
                <a:cs typeface="Helvetica" panose="020B0604020202020204" pitchFamily="34" charset="0"/>
              </a:rPr>
              <a:t>The </a:t>
            </a:r>
            <a:r>
              <a:rPr lang="en-US" sz="1600" dirty="0" err="1">
                <a:latin typeface="Helvetica" panose="020B0604020202020204" pitchFamily="34" charset="0"/>
                <a:cs typeface="Helvetica" panose="020B0604020202020204" pitchFamily="34" charset="0"/>
              </a:rPr>
              <a:t>HiAi</a:t>
            </a:r>
            <a:r>
              <a:rPr lang="en-US" sz="1600" dirty="0">
                <a:latin typeface="Helvetica" panose="020B0604020202020204" pitchFamily="34" charset="0"/>
                <a:cs typeface="Helvetica" panose="020B0604020202020204" pitchFamily="34" charset="0"/>
              </a:rPr>
              <a:t> version are close to expected performance. Deviation can be due to sample size and calculation error.</a:t>
            </a:r>
          </a:p>
          <a:p>
            <a:pPr marL="742950" lvl="1" indent="-285750">
              <a:buFont typeface="Arial" panose="020B0604020202020204" pitchFamily="34" charset="0"/>
              <a:buChar char="•"/>
            </a:pPr>
            <a:r>
              <a:rPr lang="en-US" sz="1600" dirty="0"/>
              <a:t>Confidential no discrepancy between </a:t>
            </a:r>
            <a:r>
              <a:rPr lang="en-US" sz="1600" dirty="0" err="1"/>
              <a:t>Tflite</a:t>
            </a:r>
            <a:r>
              <a:rPr lang="en-US" sz="1600" dirty="0"/>
              <a:t> vs OM : why OM is lower?</a:t>
            </a:r>
          </a:p>
          <a:p>
            <a:pPr lvl="1"/>
            <a:endParaRPr lang="en-US" sz="1600" dirty="0">
              <a:latin typeface="Helvetica" panose="020B0604020202020204" pitchFamily="34" charset="0"/>
              <a:cs typeface="Helvetica" panose="020B0604020202020204" pitchFamily="34" charset="0"/>
            </a:endParaRPr>
          </a:p>
        </p:txBody>
      </p:sp>
      <p:sp>
        <p:nvSpPr>
          <p:cNvPr id="3" name="Rectangle 2">
            <a:extLst>
              <a:ext uri="{FF2B5EF4-FFF2-40B4-BE49-F238E27FC236}">
                <a16:creationId xmlns:a16="http://schemas.microsoft.com/office/drawing/2014/main" id="{A539A07A-0B3D-4C61-8AC7-A8A5F1EF0B76}"/>
              </a:ext>
            </a:extLst>
          </p:cNvPr>
          <p:cNvSpPr/>
          <p:nvPr/>
        </p:nvSpPr>
        <p:spPr>
          <a:xfrm>
            <a:off x="901673" y="5036920"/>
            <a:ext cx="3779624" cy="369332"/>
          </a:xfrm>
          <a:prstGeom prst="rect">
            <a:avLst/>
          </a:prstGeom>
        </p:spPr>
        <p:txBody>
          <a:bodyPr wrap="none">
            <a:spAutoFit/>
          </a:bodyPr>
          <a:lstStyle/>
          <a:p>
            <a:r>
              <a:rPr lang="en-US" dirty="0"/>
              <a:t>https://arxiv.org/pdf/1810.01109.pdf</a:t>
            </a:r>
          </a:p>
        </p:txBody>
      </p:sp>
    </p:spTree>
    <p:extLst>
      <p:ext uri="{BB962C8B-B14F-4D97-AF65-F5344CB8AC3E}">
        <p14:creationId xmlns:p14="http://schemas.microsoft.com/office/powerpoint/2010/main" val="3104553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2355-8A10-44A8-948B-D668DEF3FABF}"/>
              </a:ext>
            </a:extLst>
          </p:cNvPr>
          <p:cNvSpPr>
            <a:spLocks noGrp="1"/>
          </p:cNvSpPr>
          <p:nvPr>
            <p:ph type="title"/>
          </p:nvPr>
        </p:nvSpPr>
        <p:spPr/>
        <p:txBody>
          <a:bodyPr/>
          <a:lstStyle/>
          <a:p>
            <a:r>
              <a:rPr lang="en-US" dirty="0"/>
              <a:t>ASR and OCR</a:t>
            </a:r>
          </a:p>
        </p:txBody>
      </p:sp>
      <p:sp>
        <p:nvSpPr>
          <p:cNvPr id="3" name="Content Placeholder 2">
            <a:extLst>
              <a:ext uri="{FF2B5EF4-FFF2-40B4-BE49-F238E27FC236}">
                <a16:creationId xmlns:a16="http://schemas.microsoft.com/office/drawing/2014/main" id="{CDE476C3-8F2C-4EF3-AE6A-35C03DA57D4C}"/>
              </a:ext>
            </a:extLst>
          </p:cNvPr>
          <p:cNvSpPr>
            <a:spLocks noGrp="1"/>
          </p:cNvSpPr>
          <p:nvPr>
            <p:ph idx="1"/>
          </p:nvPr>
        </p:nvSpPr>
        <p:spPr/>
        <p:txBody>
          <a:bodyPr/>
          <a:lstStyle/>
          <a:p>
            <a:r>
              <a:rPr lang="en-US" dirty="0"/>
              <a:t>What steps needs to be taken to make ASR and OCR to work</a:t>
            </a:r>
          </a:p>
          <a:p>
            <a:r>
              <a:rPr lang="en-US" dirty="0"/>
              <a:t>Why did not work? ( Not supported Operators, unsupported input types)</a:t>
            </a:r>
          </a:p>
          <a:p>
            <a:r>
              <a:rPr lang="en-US" dirty="0"/>
              <a:t>Analysis</a:t>
            </a:r>
          </a:p>
        </p:txBody>
      </p:sp>
    </p:spTree>
    <p:extLst>
      <p:ext uri="{BB962C8B-B14F-4D97-AF65-F5344CB8AC3E}">
        <p14:creationId xmlns:p14="http://schemas.microsoft.com/office/powerpoint/2010/main" val="397249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2355-8A10-44A8-948B-D668DEF3FABF}"/>
              </a:ext>
            </a:extLst>
          </p:cNvPr>
          <p:cNvSpPr>
            <a:spLocks noGrp="1"/>
          </p:cNvSpPr>
          <p:nvPr>
            <p:ph type="title"/>
          </p:nvPr>
        </p:nvSpPr>
        <p:spPr/>
        <p:txBody>
          <a:bodyPr/>
          <a:lstStyle/>
          <a:p>
            <a:r>
              <a:rPr lang="en-US" dirty="0" err="1"/>
              <a:t>HiAI</a:t>
            </a:r>
            <a:r>
              <a:rPr lang="en-US" dirty="0"/>
              <a:t> Limitation and Roadmap</a:t>
            </a:r>
          </a:p>
        </p:txBody>
      </p:sp>
      <p:sp>
        <p:nvSpPr>
          <p:cNvPr id="3" name="Content Placeholder 2">
            <a:extLst>
              <a:ext uri="{FF2B5EF4-FFF2-40B4-BE49-F238E27FC236}">
                <a16:creationId xmlns:a16="http://schemas.microsoft.com/office/drawing/2014/main" id="{CDE476C3-8F2C-4EF3-AE6A-35C03DA57D4C}"/>
              </a:ext>
            </a:extLst>
          </p:cNvPr>
          <p:cNvSpPr>
            <a:spLocks noGrp="1"/>
          </p:cNvSpPr>
          <p:nvPr>
            <p:ph idx="1"/>
          </p:nvPr>
        </p:nvSpPr>
        <p:spPr/>
        <p:txBody>
          <a:bodyPr/>
          <a:lstStyle/>
          <a:p>
            <a:r>
              <a:rPr lang="en-US" dirty="0"/>
              <a:t>Not support </a:t>
            </a:r>
            <a:r>
              <a:rPr lang="en-US" dirty="0" err="1"/>
              <a:t>Pytorch</a:t>
            </a:r>
            <a:r>
              <a:rPr lang="en-US" dirty="0"/>
              <a:t> – Roadmap</a:t>
            </a:r>
          </a:p>
          <a:p>
            <a:r>
              <a:rPr lang="en-US" dirty="0"/>
              <a:t>NN operator support – Roadmap</a:t>
            </a:r>
          </a:p>
        </p:txBody>
      </p:sp>
    </p:spTree>
    <p:extLst>
      <p:ext uri="{BB962C8B-B14F-4D97-AF65-F5344CB8AC3E}">
        <p14:creationId xmlns:p14="http://schemas.microsoft.com/office/powerpoint/2010/main" val="1232104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2355-8A10-44A8-948B-D668DEF3FABF}"/>
              </a:ext>
            </a:extLst>
          </p:cNvPr>
          <p:cNvSpPr>
            <a:spLocks noGrp="1"/>
          </p:cNvSpPr>
          <p:nvPr>
            <p:ph type="title"/>
          </p:nvPr>
        </p:nvSpPr>
        <p:spPr/>
        <p:txBody>
          <a:bodyPr/>
          <a:lstStyle/>
          <a:p>
            <a:r>
              <a:rPr lang="en-US" dirty="0"/>
              <a:t>What help we need from managements to support CPs</a:t>
            </a:r>
          </a:p>
        </p:txBody>
      </p:sp>
      <p:sp>
        <p:nvSpPr>
          <p:cNvPr id="3" name="Content Placeholder 2">
            <a:extLst>
              <a:ext uri="{FF2B5EF4-FFF2-40B4-BE49-F238E27FC236}">
                <a16:creationId xmlns:a16="http://schemas.microsoft.com/office/drawing/2014/main" id="{CDE476C3-8F2C-4EF3-AE6A-35C03DA57D4C}"/>
              </a:ext>
            </a:extLst>
          </p:cNvPr>
          <p:cNvSpPr>
            <a:spLocks noGrp="1"/>
          </p:cNvSpPr>
          <p:nvPr>
            <p:ph idx="1"/>
          </p:nvPr>
        </p:nvSpPr>
        <p:spPr/>
        <p:txBody>
          <a:bodyPr/>
          <a:lstStyle/>
          <a:p>
            <a:r>
              <a:rPr lang="en-US" dirty="0"/>
              <a:t>Operator supports</a:t>
            </a:r>
          </a:p>
          <a:p>
            <a:r>
              <a:rPr lang="en-US" dirty="0"/>
              <a:t>Other use case support like ASR</a:t>
            </a:r>
          </a:p>
          <a:p>
            <a:endParaRPr lang="en-US" dirty="0"/>
          </a:p>
        </p:txBody>
      </p:sp>
    </p:spTree>
    <p:extLst>
      <p:ext uri="{BB962C8B-B14F-4D97-AF65-F5344CB8AC3E}">
        <p14:creationId xmlns:p14="http://schemas.microsoft.com/office/powerpoint/2010/main" val="1053436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矩形 86"/>
          <p:cNvSpPr/>
          <p:nvPr/>
        </p:nvSpPr>
        <p:spPr>
          <a:xfrm>
            <a:off x="514727" y="563461"/>
            <a:ext cx="2983767" cy="523220"/>
          </a:xfrm>
          <a:prstGeom prst="rect">
            <a:avLst/>
          </a:prstGeom>
        </p:spPr>
        <p:txBody>
          <a:bodyPr wrap="none">
            <a:spAutoFit/>
          </a:bodyPr>
          <a:lstStyle/>
          <a:p>
            <a:pPr algn="ctr"/>
            <a:r>
              <a:rPr lang="en-US" altLang="zh-CN" sz="2800" dirty="0">
                <a:latin typeface="Arial" panose="020B0604020202020204" pitchFamily="34" charset="0"/>
                <a:cs typeface="Arial" panose="020B0604020202020204" pitchFamily="34" charset="0"/>
              </a:rPr>
              <a:t>Table of Contents</a:t>
            </a:r>
          </a:p>
        </p:txBody>
      </p:sp>
      <p:sp>
        <p:nvSpPr>
          <p:cNvPr id="2" name="TextBox 1">
            <a:extLst>
              <a:ext uri="{FF2B5EF4-FFF2-40B4-BE49-F238E27FC236}">
                <a16:creationId xmlns:a16="http://schemas.microsoft.com/office/drawing/2014/main" id="{EAC9D99C-528D-4880-A04B-8B2CD97021D4}"/>
              </a:ext>
            </a:extLst>
          </p:cNvPr>
          <p:cNvSpPr txBox="1"/>
          <p:nvPr/>
        </p:nvSpPr>
        <p:spPr>
          <a:xfrm>
            <a:off x="1378547" y="1612767"/>
            <a:ext cx="9434906" cy="333039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Background - Purpose and Goal of this report</a:t>
            </a:r>
          </a:p>
          <a:p>
            <a:pPr marL="285750" indent="-285750">
              <a:lnSpc>
                <a:spcPct val="200000"/>
              </a:lnSpc>
              <a:buFont typeface="Arial" panose="020B0604020202020204" pitchFamily="34" charset="0"/>
              <a:buChar char="•"/>
            </a:pPr>
            <a:r>
              <a:rPr lang="en-US" dirty="0"/>
              <a:t>How to run inference models in Huawei Device</a:t>
            </a:r>
          </a:p>
          <a:p>
            <a:pPr marL="285750" indent="-285750">
              <a:lnSpc>
                <a:spcPct val="200000"/>
              </a:lnSpc>
              <a:buFont typeface="Arial" panose="020B0604020202020204" pitchFamily="34" charset="0"/>
              <a:buChar char="•"/>
            </a:pPr>
            <a:r>
              <a:rPr lang="en-US" dirty="0" err="1"/>
              <a:t>Mobilenet</a:t>
            </a:r>
            <a:r>
              <a:rPr lang="en-US" dirty="0"/>
              <a:t> Inference model : Test Cases and Test Results</a:t>
            </a:r>
          </a:p>
          <a:p>
            <a:pPr marL="285750" indent="-285750">
              <a:lnSpc>
                <a:spcPct val="200000"/>
              </a:lnSpc>
              <a:buFont typeface="Arial" panose="020B0604020202020204" pitchFamily="34" charset="0"/>
              <a:buChar char="•"/>
            </a:pPr>
            <a:r>
              <a:rPr lang="en-US" dirty="0"/>
              <a:t>Demo</a:t>
            </a:r>
          </a:p>
          <a:p>
            <a:pPr marL="342900" indent="-342900">
              <a:lnSpc>
                <a:spcPct val="200000"/>
              </a:lnSpc>
              <a:buFont typeface="Arial" panose="020B0604020202020204" pitchFamily="34" charset="0"/>
              <a:buChar char="•"/>
            </a:pPr>
            <a:r>
              <a:rPr lang="en-US" dirty="0"/>
              <a:t>Analysis and lesson learned.</a:t>
            </a:r>
          </a:p>
          <a:p>
            <a:pPr marL="342900" indent="-342900">
              <a:lnSpc>
                <a:spcPct val="200000"/>
              </a:lnSpc>
              <a:buFont typeface="Arial" panose="020B0604020202020204" pitchFamily="34" charset="0"/>
              <a:buChar char="•"/>
            </a:pPr>
            <a:r>
              <a:rPr lang="en-US" dirty="0"/>
              <a:t>Insights</a:t>
            </a:r>
          </a:p>
        </p:txBody>
      </p:sp>
    </p:spTree>
    <p:extLst>
      <p:ext uri="{BB962C8B-B14F-4D97-AF65-F5344CB8AC3E}">
        <p14:creationId xmlns:p14="http://schemas.microsoft.com/office/powerpoint/2010/main" val="4246148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61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6844-2572-457E-AC42-31D1522EBE1C}"/>
              </a:ext>
            </a:extLst>
          </p:cNvPr>
          <p:cNvSpPr>
            <a:spLocks noGrp="1"/>
          </p:cNvSpPr>
          <p:nvPr>
            <p:ph type="title"/>
          </p:nvPr>
        </p:nvSpPr>
        <p:spPr>
          <a:xfrm>
            <a:off x="838200" y="365125"/>
            <a:ext cx="10515600" cy="671823"/>
          </a:xfrm>
        </p:spPr>
        <p:txBody>
          <a:bodyPr>
            <a:normAutofit/>
          </a:bodyPr>
          <a:lstStyle/>
          <a:p>
            <a:r>
              <a:rPr lang="en-US" sz="2000" b="1" dirty="0">
                <a:latin typeface="Helvetica" pitchFamily="2" charset="0"/>
              </a:rPr>
              <a:t>How to use </a:t>
            </a:r>
            <a:r>
              <a:rPr lang="en-US" sz="2000" b="1" dirty="0" err="1">
                <a:latin typeface="Helvetica" pitchFamily="2" charset="0"/>
              </a:rPr>
              <a:t>HiAI</a:t>
            </a:r>
            <a:r>
              <a:rPr lang="en-US" sz="2000" b="1">
                <a:latin typeface="Helvetica" pitchFamily="2" charset="0"/>
              </a:rPr>
              <a:t> Foundation ( </a:t>
            </a:r>
            <a:endParaRPr lang="en-US" sz="2200" dirty="0"/>
          </a:p>
        </p:txBody>
      </p:sp>
      <p:sp>
        <p:nvSpPr>
          <p:cNvPr id="3" name="Content Placeholder 2">
            <a:extLst>
              <a:ext uri="{FF2B5EF4-FFF2-40B4-BE49-F238E27FC236}">
                <a16:creationId xmlns:a16="http://schemas.microsoft.com/office/drawing/2014/main" id="{149A81F8-DEC8-49BA-BC9F-330C5B88AD0C}"/>
              </a:ext>
            </a:extLst>
          </p:cNvPr>
          <p:cNvSpPr>
            <a:spLocks noGrp="1"/>
          </p:cNvSpPr>
          <p:nvPr>
            <p:ph idx="1"/>
          </p:nvPr>
        </p:nvSpPr>
        <p:spPr>
          <a:xfrm>
            <a:off x="838200" y="1429699"/>
            <a:ext cx="10515600" cy="4351338"/>
          </a:xfrm>
        </p:spPr>
        <p:txBody>
          <a:bodyPr>
            <a:normAutofit/>
          </a:bodyPr>
          <a:lstStyle/>
          <a:p>
            <a:r>
              <a:rPr lang="en-US" sz="1600" dirty="0">
                <a:latin typeface="Helvetica" panose="020B0604020202020204" pitchFamily="34" charset="0"/>
                <a:cs typeface="Helvetica" panose="020B0604020202020204" pitchFamily="34" charset="0"/>
              </a:rPr>
              <a:t>We converted a </a:t>
            </a:r>
            <a:r>
              <a:rPr lang="en-US" sz="1600" dirty="0" err="1">
                <a:latin typeface="Helvetica" panose="020B0604020202020204" pitchFamily="34" charset="0"/>
                <a:cs typeface="Helvetica" panose="020B0604020202020204" pitchFamily="34" charset="0"/>
              </a:rPr>
              <a:t>tensorflow</a:t>
            </a:r>
            <a:r>
              <a:rPr lang="en-US" sz="1600" dirty="0">
                <a:latin typeface="Helvetica" panose="020B0604020202020204" pitchFamily="34" charset="0"/>
                <a:cs typeface="Helvetica" panose="020B0604020202020204" pitchFamily="34" charset="0"/>
              </a:rPr>
              <a:t> model into </a:t>
            </a:r>
            <a:r>
              <a:rPr lang="en-US" sz="1600" dirty="0" err="1">
                <a:latin typeface="Helvetica" panose="020B0604020202020204" pitchFamily="34" charset="0"/>
                <a:cs typeface="Helvetica" panose="020B0604020202020204" pitchFamily="34" charset="0"/>
              </a:rPr>
              <a:t>HiAi</a:t>
            </a:r>
            <a:r>
              <a:rPr lang="en-US" sz="1600" dirty="0">
                <a:latin typeface="Helvetica" panose="020B0604020202020204" pitchFamily="34" charset="0"/>
                <a:cs typeface="Helvetica" panose="020B0604020202020204" pitchFamily="34" charset="0"/>
              </a:rPr>
              <a:t> enabled model through a tool provided by the </a:t>
            </a:r>
            <a:r>
              <a:rPr lang="en-US" sz="1600" dirty="0" err="1">
                <a:latin typeface="Helvetica" panose="020B0604020202020204" pitchFamily="34" charset="0"/>
                <a:cs typeface="Helvetica" panose="020B0604020202020204" pitchFamily="34" charset="0"/>
              </a:rPr>
              <a:t>HiAI</a:t>
            </a:r>
            <a:r>
              <a:rPr lang="en-US" sz="1600" dirty="0">
                <a:latin typeface="Helvetica" panose="020B0604020202020204" pitchFamily="34" charset="0"/>
                <a:cs typeface="Helvetica" panose="020B0604020202020204" pitchFamily="34" charset="0"/>
              </a:rPr>
              <a:t> package</a:t>
            </a:r>
          </a:p>
          <a:p>
            <a:r>
              <a:rPr lang="en-US" sz="1600" dirty="0">
                <a:latin typeface="Helvetica" panose="020B0604020202020204" pitchFamily="34" charset="0"/>
                <a:cs typeface="Helvetica" panose="020B0604020202020204" pitchFamily="34" charset="0"/>
              </a:rPr>
              <a:t>We imported the model into the code as well a list of labels as you would do to a normal </a:t>
            </a:r>
            <a:r>
              <a:rPr lang="en-US" sz="1600" dirty="0" err="1">
                <a:latin typeface="Helvetica" panose="020B0604020202020204" pitchFamily="34" charset="0"/>
                <a:cs typeface="Helvetica" panose="020B0604020202020204" pitchFamily="34" charset="0"/>
              </a:rPr>
              <a:t>tensorflow</a:t>
            </a:r>
            <a:r>
              <a:rPr lang="en-US" sz="1600" dirty="0">
                <a:latin typeface="Helvetica" panose="020B0604020202020204" pitchFamily="34" charset="0"/>
                <a:cs typeface="Helvetica" panose="020B0604020202020204" pitchFamily="34" charset="0"/>
              </a:rPr>
              <a:t> model</a:t>
            </a:r>
          </a:p>
          <a:p>
            <a:r>
              <a:rPr lang="en-US" sz="1600" dirty="0">
                <a:latin typeface="Helvetica" panose="020B0604020202020204" pitchFamily="34" charset="0"/>
                <a:cs typeface="Helvetica" panose="020B0604020202020204" pitchFamily="34" charset="0"/>
              </a:rPr>
              <a:t>As the model we were using was one to classify images, we provided the application images.</a:t>
            </a:r>
          </a:p>
          <a:p>
            <a:r>
              <a:rPr lang="en-US" sz="1600" dirty="0">
                <a:latin typeface="Helvetica" panose="020B0604020202020204" pitchFamily="34" charset="0"/>
                <a:cs typeface="Helvetica" panose="020B0604020202020204" pitchFamily="34" charset="0"/>
              </a:rPr>
              <a:t>The images were preprocessed in a NCHW manner. </a:t>
            </a:r>
            <a:r>
              <a:rPr lang="en-US" sz="1600" dirty="0" err="1">
                <a:latin typeface="Helvetica" panose="020B0604020202020204" pitchFamily="34" charset="0"/>
                <a:cs typeface="Helvetica" panose="020B0604020202020204" pitchFamily="34" charset="0"/>
              </a:rPr>
              <a:t>HiAi</a:t>
            </a:r>
            <a:r>
              <a:rPr lang="en-US" sz="1600" dirty="0">
                <a:latin typeface="Helvetica" panose="020B0604020202020204" pitchFamily="34" charset="0"/>
                <a:cs typeface="Helvetica" panose="020B0604020202020204" pitchFamily="34" charset="0"/>
              </a:rPr>
              <a:t> converted models are all in such a fashion. Preprocessing is like how you would normally handle an image</a:t>
            </a:r>
          </a:p>
          <a:p>
            <a:r>
              <a:rPr lang="en-US" sz="1600" dirty="0">
                <a:latin typeface="Helvetica" panose="020B0604020202020204" pitchFamily="34" charset="0"/>
                <a:cs typeface="Helvetica" panose="020B0604020202020204" pitchFamily="34" charset="0"/>
              </a:rPr>
              <a:t>The model, image, and labels were sent to the engine and was used to generate a list of confidence scores correlated to a label number</a:t>
            </a:r>
          </a:p>
          <a:p>
            <a:r>
              <a:rPr lang="en-US" sz="1600" dirty="0">
                <a:latin typeface="Helvetica" panose="020B0604020202020204" pitchFamily="34" charset="0"/>
                <a:cs typeface="Helvetica" panose="020B0604020202020204" pitchFamily="34" charset="0"/>
              </a:rPr>
              <a:t>The highest confidence score is taken to be the result</a:t>
            </a:r>
          </a:p>
          <a:p>
            <a:endParaRPr lang="en-US" sz="16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303204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860422-7E0E-4464-B2DA-47E34BC1150A}"/>
              </a:ext>
            </a:extLst>
          </p:cNvPr>
          <p:cNvSpPr>
            <a:spLocks noGrp="1"/>
          </p:cNvSpPr>
          <p:nvPr>
            <p:ph type="title"/>
          </p:nvPr>
        </p:nvSpPr>
        <p:spPr>
          <a:xfrm>
            <a:off x="838200" y="365126"/>
            <a:ext cx="10515600" cy="502140"/>
          </a:xfrm>
        </p:spPr>
        <p:txBody>
          <a:bodyPr>
            <a:normAutofit/>
          </a:bodyPr>
          <a:lstStyle/>
          <a:p>
            <a:r>
              <a:rPr lang="en-US" sz="2200" b="1" dirty="0">
                <a:latin typeface="Helvetica" pitchFamily="2" charset="0"/>
              </a:rPr>
              <a:t>How does this help CPs?</a:t>
            </a:r>
            <a:endParaRPr lang="en-US" sz="2200" dirty="0"/>
          </a:p>
        </p:txBody>
      </p:sp>
      <p:sp>
        <p:nvSpPr>
          <p:cNvPr id="5" name="Content Placeholder 2">
            <a:extLst>
              <a:ext uri="{FF2B5EF4-FFF2-40B4-BE49-F238E27FC236}">
                <a16:creationId xmlns:a16="http://schemas.microsoft.com/office/drawing/2014/main" id="{3C630E34-4DCA-4E6B-B496-CDDA34CC4B2D}"/>
              </a:ext>
            </a:extLst>
          </p:cNvPr>
          <p:cNvSpPr>
            <a:spLocks noGrp="1"/>
          </p:cNvSpPr>
          <p:nvPr>
            <p:ph idx="1"/>
          </p:nvPr>
        </p:nvSpPr>
        <p:spPr>
          <a:xfrm>
            <a:off x="838200" y="1338606"/>
            <a:ext cx="10515600" cy="4838357"/>
          </a:xfrm>
        </p:spPr>
        <p:txBody>
          <a:bodyPr>
            <a:normAutofit/>
          </a:bodyPr>
          <a:lstStyle/>
          <a:p>
            <a:r>
              <a:rPr lang="en-US" sz="1600" dirty="0">
                <a:latin typeface="Helvetica" panose="020B0604020202020204" pitchFamily="34" charset="0"/>
                <a:cs typeface="Helvetica" panose="020B0604020202020204" pitchFamily="34" charset="0"/>
              </a:rPr>
              <a:t>Enables CPs to leverage the effectiveness of NPU processing with Huawei devices, freeing resources from CPU and GPU</a:t>
            </a:r>
          </a:p>
          <a:p>
            <a:r>
              <a:rPr lang="en-US" sz="1600" dirty="0">
                <a:latin typeface="Helvetica" panose="020B0604020202020204" pitchFamily="34" charset="0"/>
                <a:cs typeface="Helvetica" panose="020B0604020202020204" pitchFamily="34" charset="0"/>
              </a:rPr>
              <a:t>Faster processing time results in a more responsive program and UI</a:t>
            </a:r>
          </a:p>
        </p:txBody>
      </p:sp>
    </p:spTree>
    <p:extLst>
      <p:ext uri="{BB962C8B-B14F-4D97-AF65-F5344CB8AC3E}">
        <p14:creationId xmlns:p14="http://schemas.microsoft.com/office/powerpoint/2010/main" val="712073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9D6B6-9E61-40D8-8B72-4CF81A7B3362}"/>
              </a:ext>
            </a:extLst>
          </p:cNvPr>
          <p:cNvSpPr>
            <a:spLocks noGrp="1"/>
          </p:cNvSpPr>
          <p:nvPr>
            <p:ph type="title"/>
          </p:nvPr>
        </p:nvSpPr>
        <p:spPr>
          <a:xfrm>
            <a:off x="838200" y="365125"/>
            <a:ext cx="10515600" cy="606425"/>
          </a:xfrm>
        </p:spPr>
        <p:txBody>
          <a:bodyPr anchor="t"/>
          <a:lstStyle/>
          <a:p>
            <a:r>
              <a:rPr lang="en-US" dirty="0">
                <a:solidFill>
                  <a:schemeClr val="tx2"/>
                </a:solidFill>
              </a:rPr>
              <a:t>Comparison</a:t>
            </a:r>
          </a:p>
        </p:txBody>
      </p:sp>
      <p:sp>
        <p:nvSpPr>
          <p:cNvPr id="3" name="Content Placeholder 2">
            <a:extLst>
              <a:ext uri="{FF2B5EF4-FFF2-40B4-BE49-F238E27FC236}">
                <a16:creationId xmlns:a16="http://schemas.microsoft.com/office/drawing/2014/main" id="{6714763F-F5B4-4BCC-99CF-7053D77B4300}"/>
              </a:ext>
            </a:extLst>
          </p:cNvPr>
          <p:cNvSpPr>
            <a:spLocks noGrp="1"/>
          </p:cNvSpPr>
          <p:nvPr>
            <p:ph idx="1"/>
          </p:nvPr>
        </p:nvSpPr>
        <p:spPr>
          <a:xfrm>
            <a:off x="838200" y="1806772"/>
            <a:ext cx="10515600" cy="4351338"/>
          </a:xfrm>
        </p:spPr>
        <p:txBody>
          <a:bodyPr/>
          <a:lstStyle/>
          <a:p>
            <a:r>
              <a:rPr lang="en-US" dirty="0" err="1"/>
              <a:t>HiAi</a:t>
            </a:r>
            <a:r>
              <a:rPr lang="en-US" dirty="0"/>
              <a:t> Example: What the code does</a:t>
            </a:r>
          </a:p>
          <a:p>
            <a:pPr lvl="1"/>
            <a:r>
              <a:rPr lang="en-US" dirty="0"/>
              <a:t>Diagram</a:t>
            </a:r>
          </a:p>
          <a:p>
            <a:pPr lvl="1"/>
            <a:endParaRPr lang="en-US" dirty="0"/>
          </a:p>
          <a:p>
            <a:pPr lvl="1"/>
            <a:endParaRPr lang="en-US" dirty="0"/>
          </a:p>
          <a:p>
            <a:pPr lvl="1"/>
            <a:endParaRPr lang="en-US" dirty="0"/>
          </a:p>
          <a:p>
            <a:r>
              <a:rPr lang="en-US" dirty="0"/>
              <a:t>What have we learned</a:t>
            </a:r>
          </a:p>
          <a:p>
            <a:pPr lvl="1"/>
            <a:r>
              <a:rPr lang="en-US" dirty="0"/>
              <a:t>Requires NCHW format, needs the image to be conformed</a:t>
            </a:r>
          </a:p>
          <a:p>
            <a:pPr lvl="1"/>
            <a:r>
              <a:rPr lang="en-US" dirty="0"/>
              <a:t>Not obvious in the </a:t>
            </a:r>
          </a:p>
        </p:txBody>
      </p:sp>
    </p:spTree>
    <p:extLst>
      <p:ext uri="{BB962C8B-B14F-4D97-AF65-F5344CB8AC3E}">
        <p14:creationId xmlns:p14="http://schemas.microsoft.com/office/powerpoint/2010/main" val="1636092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EFF0CB-DCFD-43D1-87BC-F29748E8E90E}"/>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C50BE1AA-5996-45C1-B93E-157140ACDA2B}"/>
              </a:ext>
            </a:extLst>
          </p:cNvPr>
          <p:cNvSpPr>
            <a:spLocks noGrp="1"/>
          </p:cNvSpPr>
          <p:nvPr>
            <p:ph type="sldNum" sz="quarter" idx="12"/>
          </p:nvPr>
        </p:nvSpPr>
        <p:spPr/>
        <p:txBody>
          <a:bodyPr/>
          <a:lstStyle/>
          <a:p>
            <a:fld id="{3B917CB5-27BD-4ECA-9D86-80D4B900A204}" type="slidenum">
              <a:rPr lang="en-US" smtClean="0"/>
              <a:t>3</a:t>
            </a:fld>
            <a:endParaRPr lang="en-US"/>
          </a:p>
        </p:txBody>
      </p:sp>
      <p:sp>
        <p:nvSpPr>
          <p:cNvPr id="4" name="TextBox 3">
            <a:extLst>
              <a:ext uri="{FF2B5EF4-FFF2-40B4-BE49-F238E27FC236}">
                <a16:creationId xmlns:a16="http://schemas.microsoft.com/office/drawing/2014/main" id="{A81BF4FA-9E4C-4257-A0A0-9B433FB1F887}"/>
              </a:ext>
            </a:extLst>
          </p:cNvPr>
          <p:cNvSpPr txBox="1"/>
          <p:nvPr/>
        </p:nvSpPr>
        <p:spPr>
          <a:xfrm>
            <a:off x="1232070" y="1285875"/>
            <a:ext cx="9102555" cy="4524315"/>
          </a:xfrm>
          <a:prstGeom prst="rect">
            <a:avLst/>
          </a:prstGeom>
          <a:noFill/>
        </p:spPr>
        <p:txBody>
          <a:bodyPr wrap="square" rtlCol="0">
            <a:spAutoFit/>
          </a:bodyPr>
          <a:lstStyle/>
          <a:p>
            <a:endParaRPr lang="en-US" b="1" u="sng" dirty="0">
              <a:solidFill>
                <a:srgbClr val="C00000"/>
              </a:solidFill>
            </a:endParaRPr>
          </a:p>
          <a:p>
            <a:r>
              <a:rPr lang="en-US" b="1" dirty="0" err="1"/>
              <a:t>HiAI</a:t>
            </a:r>
            <a:r>
              <a:rPr lang="en-US" b="1" dirty="0"/>
              <a:t> Foundation is one of key HMS Core solutions that would provide App developers a tool that gives better performance of executing inference models using Huawei Kirin processors in Huawei devices.</a:t>
            </a:r>
          </a:p>
          <a:p>
            <a:endParaRPr lang="en-US" b="1" dirty="0"/>
          </a:p>
          <a:p>
            <a:r>
              <a:rPr lang="en-US" b="1" dirty="0"/>
              <a:t>The purpose of this report is to demonstrate how </a:t>
            </a:r>
            <a:r>
              <a:rPr lang="en-US" b="1" dirty="0" err="1"/>
              <a:t>HiAI</a:t>
            </a:r>
            <a:r>
              <a:rPr lang="en-US" b="1" dirty="0"/>
              <a:t> foundation tool is used and how to develop an app based on couple of well-known inference models such as </a:t>
            </a:r>
            <a:r>
              <a:rPr lang="en-US" b="1" dirty="0" err="1"/>
              <a:t>mobilenet</a:t>
            </a:r>
            <a:r>
              <a:rPr lang="en-US" b="1" dirty="0"/>
              <a:t> and ASR running under Huawei devices.</a:t>
            </a:r>
          </a:p>
          <a:p>
            <a:endParaRPr lang="en-US" b="1" dirty="0"/>
          </a:p>
          <a:p>
            <a:r>
              <a:rPr lang="en-US" b="1" dirty="0"/>
              <a:t>In this report, we compared xx test cases after running the same model either using an Android ML tool or a </a:t>
            </a:r>
            <a:r>
              <a:rPr lang="en-US" b="1" dirty="0" err="1"/>
              <a:t>HiAI</a:t>
            </a:r>
            <a:r>
              <a:rPr lang="en-US" b="1" dirty="0"/>
              <a:t> foundation tool and then analyzed the results. </a:t>
            </a:r>
          </a:p>
          <a:p>
            <a:endParaRPr lang="en-US" b="1" dirty="0"/>
          </a:p>
          <a:p>
            <a:r>
              <a:rPr lang="en-US" b="1" dirty="0"/>
              <a:t>At the end, we provided the benefits and roadmap of using </a:t>
            </a:r>
            <a:r>
              <a:rPr lang="en-US" b="1" dirty="0" err="1"/>
              <a:t>HiAI</a:t>
            </a:r>
            <a:r>
              <a:rPr lang="en-US" b="1" dirty="0"/>
              <a:t> foundation.</a:t>
            </a:r>
          </a:p>
          <a:p>
            <a:r>
              <a:rPr lang="en-US" b="1" dirty="0"/>
              <a:t> </a:t>
            </a:r>
            <a:endParaRPr lang="en-US" dirty="0"/>
          </a:p>
          <a:p>
            <a:br>
              <a:rPr lang="en-US" dirty="0"/>
            </a:br>
            <a:endParaRPr lang="en-US" dirty="0"/>
          </a:p>
        </p:txBody>
      </p:sp>
      <p:sp>
        <p:nvSpPr>
          <p:cNvPr id="6" name="TextBox 5">
            <a:extLst>
              <a:ext uri="{FF2B5EF4-FFF2-40B4-BE49-F238E27FC236}">
                <a16:creationId xmlns:a16="http://schemas.microsoft.com/office/drawing/2014/main" id="{2656B65F-4461-4EA4-B388-7BF372EB2718}"/>
              </a:ext>
            </a:extLst>
          </p:cNvPr>
          <p:cNvSpPr txBox="1"/>
          <p:nvPr/>
        </p:nvSpPr>
        <p:spPr>
          <a:xfrm>
            <a:off x="1045514" y="389831"/>
            <a:ext cx="10100971" cy="646331"/>
          </a:xfrm>
          <a:prstGeom prst="rect">
            <a:avLst/>
          </a:prstGeom>
          <a:noFill/>
        </p:spPr>
        <p:txBody>
          <a:bodyPr wrap="square" rtlCol="0">
            <a:spAutoFit/>
          </a:bodyPr>
          <a:lstStyle/>
          <a:p>
            <a:r>
              <a:rPr lang="en-US" sz="3600" b="1" dirty="0">
                <a:solidFill>
                  <a:srgbClr val="960000"/>
                </a:solidFill>
              </a:rPr>
              <a:t>Background</a:t>
            </a:r>
          </a:p>
        </p:txBody>
      </p:sp>
    </p:spTree>
    <p:extLst>
      <p:ext uri="{BB962C8B-B14F-4D97-AF65-F5344CB8AC3E}">
        <p14:creationId xmlns:p14="http://schemas.microsoft.com/office/powerpoint/2010/main" val="2626510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EFF0CB-DCFD-43D1-87BC-F29748E8E90E}"/>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C50BE1AA-5996-45C1-B93E-157140ACDA2B}"/>
              </a:ext>
            </a:extLst>
          </p:cNvPr>
          <p:cNvSpPr>
            <a:spLocks noGrp="1"/>
          </p:cNvSpPr>
          <p:nvPr>
            <p:ph type="sldNum" sz="quarter" idx="12"/>
          </p:nvPr>
        </p:nvSpPr>
        <p:spPr/>
        <p:txBody>
          <a:bodyPr/>
          <a:lstStyle/>
          <a:p>
            <a:fld id="{3B917CB5-27BD-4ECA-9D86-80D4B900A204}" type="slidenum">
              <a:rPr lang="en-US" smtClean="0"/>
              <a:t>4</a:t>
            </a:fld>
            <a:endParaRPr lang="en-US"/>
          </a:p>
        </p:txBody>
      </p:sp>
      <p:sp>
        <p:nvSpPr>
          <p:cNvPr id="4" name="TextBox 3">
            <a:extLst>
              <a:ext uri="{FF2B5EF4-FFF2-40B4-BE49-F238E27FC236}">
                <a16:creationId xmlns:a16="http://schemas.microsoft.com/office/drawing/2014/main" id="{A81BF4FA-9E4C-4257-A0A0-9B433FB1F887}"/>
              </a:ext>
            </a:extLst>
          </p:cNvPr>
          <p:cNvSpPr txBox="1"/>
          <p:nvPr/>
        </p:nvSpPr>
        <p:spPr>
          <a:xfrm>
            <a:off x="3203201" y="2180318"/>
            <a:ext cx="6251229" cy="1754326"/>
          </a:xfrm>
          <a:prstGeom prst="rect">
            <a:avLst/>
          </a:prstGeom>
          <a:noFill/>
        </p:spPr>
        <p:txBody>
          <a:bodyPr wrap="square" rtlCol="0">
            <a:spAutoFit/>
          </a:bodyPr>
          <a:lstStyle/>
          <a:p>
            <a:endParaRPr lang="en-US" b="1" u="sng" dirty="0">
              <a:solidFill>
                <a:srgbClr val="C00000"/>
              </a:solidFill>
            </a:endParaRPr>
          </a:p>
          <a:p>
            <a:r>
              <a:rPr lang="en-US" b="1" dirty="0"/>
              <a:t>Three HMS Core AI solutions</a:t>
            </a:r>
          </a:p>
          <a:p>
            <a:endParaRPr lang="en-US" b="1" dirty="0"/>
          </a:p>
          <a:p>
            <a:r>
              <a:rPr lang="en-US" b="1" dirty="0"/>
              <a:t> </a:t>
            </a:r>
            <a:endParaRPr lang="en-US" dirty="0"/>
          </a:p>
          <a:p>
            <a:br>
              <a:rPr lang="en-US" dirty="0"/>
            </a:br>
            <a:endParaRPr lang="en-US" dirty="0"/>
          </a:p>
        </p:txBody>
      </p:sp>
      <p:sp>
        <p:nvSpPr>
          <p:cNvPr id="6" name="TextBox 5">
            <a:extLst>
              <a:ext uri="{FF2B5EF4-FFF2-40B4-BE49-F238E27FC236}">
                <a16:creationId xmlns:a16="http://schemas.microsoft.com/office/drawing/2014/main" id="{2656B65F-4461-4EA4-B388-7BF372EB2718}"/>
              </a:ext>
            </a:extLst>
          </p:cNvPr>
          <p:cNvSpPr txBox="1"/>
          <p:nvPr/>
        </p:nvSpPr>
        <p:spPr>
          <a:xfrm>
            <a:off x="1045514" y="389831"/>
            <a:ext cx="10100971" cy="646331"/>
          </a:xfrm>
          <a:prstGeom prst="rect">
            <a:avLst/>
          </a:prstGeom>
          <a:noFill/>
        </p:spPr>
        <p:txBody>
          <a:bodyPr wrap="square" rtlCol="0">
            <a:spAutoFit/>
          </a:bodyPr>
          <a:lstStyle/>
          <a:p>
            <a:r>
              <a:rPr lang="en-US" sz="3600" b="1" dirty="0">
                <a:solidFill>
                  <a:srgbClr val="960000"/>
                </a:solidFill>
              </a:rPr>
              <a:t>HMS Core AI solutions</a:t>
            </a:r>
          </a:p>
        </p:txBody>
      </p:sp>
      <p:pic>
        <p:nvPicPr>
          <p:cNvPr id="1026" name="图片 7">
            <a:extLst>
              <a:ext uri="{FF2B5EF4-FFF2-40B4-BE49-F238E27FC236}">
                <a16:creationId xmlns:a16="http://schemas.microsoft.com/office/drawing/2014/main" id="{B7FF8C7A-71FE-423F-9E7E-FD1D711C7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070" y="2041894"/>
            <a:ext cx="7912847" cy="391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9471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EFF0CB-DCFD-43D1-87BC-F29748E8E90E}"/>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C50BE1AA-5996-45C1-B93E-157140ACDA2B}"/>
              </a:ext>
            </a:extLst>
          </p:cNvPr>
          <p:cNvSpPr>
            <a:spLocks noGrp="1"/>
          </p:cNvSpPr>
          <p:nvPr>
            <p:ph type="sldNum" sz="quarter" idx="12"/>
          </p:nvPr>
        </p:nvSpPr>
        <p:spPr/>
        <p:txBody>
          <a:bodyPr/>
          <a:lstStyle/>
          <a:p>
            <a:fld id="{3B917CB5-27BD-4ECA-9D86-80D4B900A204}" type="slidenum">
              <a:rPr lang="en-US" smtClean="0"/>
              <a:t>5</a:t>
            </a:fld>
            <a:endParaRPr lang="en-US"/>
          </a:p>
        </p:txBody>
      </p:sp>
      <p:sp>
        <p:nvSpPr>
          <p:cNvPr id="6" name="TextBox 5">
            <a:extLst>
              <a:ext uri="{FF2B5EF4-FFF2-40B4-BE49-F238E27FC236}">
                <a16:creationId xmlns:a16="http://schemas.microsoft.com/office/drawing/2014/main" id="{2656B65F-4461-4EA4-B388-7BF372EB2718}"/>
              </a:ext>
            </a:extLst>
          </p:cNvPr>
          <p:cNvSpPr txBox="1"/>
          <p:nvPr/>
        </p:nvSpPr>
        <p:spPr>
          <a:xfrm>
            <a:off x="1045514" y="389831"/>
            <a:ext cx="10100971" cy="646331"/>
          </a:xfrm>
          <a:prstGeom prst="rect">
            <a:avLst/>
          </a:prstGeom>
          <a:noFill/>
        </p:spPr>
        <p:txBody>
          <a:bodyPr wrap="square" rtlCol="0">
            <a:spAutoFit/>
          </a:bodyPr>
          <a:lstStyle/>
          <a:p>
            <a:r>
              <a:rPr lang="en-US" sz="3600" b="1">
                <a:solidFill>
                  <a:srgbClr val="960000"/>
                </a:solidFill>
              </a:rPr>
              <a:t>HMS HiAI Architecture and use cases</a:t>
            </a:r>
            <a:endParaRPr lang="en-US" sz="3600" b="1" dirty="0">
              <a:solidFill>
                <a:srgbClr val="960000"/>
              </a:solidFill>
            </a:endParaRPr>
          </a:p>
        </p:txBody>
      </p:sp>
      <p:pic>
        <p:nvPicPr>
          <p:cNvPr id="4" name="Picture 3">
            <a:extLst>
              <a:ext uri="{FF2B5EF4-FFF2-40B4-BE49-F238E27FC236}">
                <a16:creationId xmlns:a16="http://schemas.microsoft.com/office/drawing/2014/main" id="{075B18EB-50EE-448E-8B23-6E9114D392A0}"/>
              </a:ext>
            </a:extLst>
          </p:cNvPr>
          <p:cNvPicPr>
            <a:picLocks noChangeAspect="1"/>
          </p:cNvPicPr>
          <p:nvPr/>
        </p:nvPicPr>
        <p:blipFill>
          <a:blip r:embed="rId2"/>
          <a:stretch>
            <a:fillRect/>
          </a:stretch>
        </p:blipFill>
        <p:spPr>
          <a:xfrm>
            <a:off x="385762" y="1440372"/>
            <a:ext cx="11420475" cy="4753179"/>
          </a:xfrm>
          <a:prstGeom prst="rect">
            <a:avLst/>
          </a:prstGeom>
        </p:spPr>
      </p:pic>
    </p:spTree>
    <p:extLst>
      <p:ext uri="{BB962C8B-B14F-4D97-AF65-F5344CB8AC3E}">
        <p14:creationId xmlns:p14="http://schemas.microsoft.com/office/powerpoint/2010/main" val="3524043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EFF0CB-DCFD-43D1-87BC-F29748E8E90E}"/>
              </a:ext>
            </a:extLst>
          </p:cNvPr>
          <p:cNvSpPr>
            <a:spLocks noGrp="1"/>
          </p:cNvSpPr>
          <p:nvPr>
            <p:ph type="ftr" sz="quarter" idx="11"/>
          </p:nvPr>
        </p:nvSpPr>
        <p:spPr/>
        <p:txBody>
          <a:bodyPr/>
          <a:lstStyle/>
          <a:p>
            <a:r>
              <a:rPr lang="en-US"/>
              <a:t>FUTUREWEI INTERNAL</a:t>
            </a:r>
          </a:p>
        </p:txBody>
      </p:sp>
      <p:sp>
        <p:nvSpPr>
          <p:cNvPr id="3" name="Slide Number Placeholder 2">
            <a:extLst>
              <a:ext uri="{FF2B5EF4-FFF2-40B4-BE49-F238E27FC236}">
                <a16:creationId xmlns:a16="http://schemas.microsoft.com/office/drawing/2014/main" id="{C50BE1AA-5996-45C1-B93E-157140ACDA2B}"/>
              </a:ext>
            </a:extLst>
          </p:cNvPr>
          <p:cNvSpPr>
            <a:spLocks noGrp="1"/>
          </p:cNvSpPr>
          <p:nvPr>
            <p:ph type="sldNum" sz="quarter" idx="12"/>
          </p:nvPr>
        </p:nvSpPr>
        <p:spPr/>
        <p:txBody>
          <a:bodyPr/>
          <a:lstStyle/>
          <a:p>
            <a:fld id="{3B917CB5-27BD-4ECA-9D86-80D4B900A204}" type="slidenum">
              <a:rPr lang="en-US" smtClean="0"/>
              <a:t>6</a:t>
            </a:fld>
            <a:endParaRPr lang="en-US"/>
          </a:p>
        </p:txBody>
      </p:sp>
      <p:sp>
        <p:nvSpPr>
          <p:cNvPr id="6" name="TextBox 5">
            <a:extLst>
              <a:ext uri="{FF2B5EF4-FFF2-40B4-BE49-F238E27FC236}">
                <a16:creationId xmlns:a16="http://schemas.microsoft.com/office/drawing/2014/main" id="{2656B65F-4461-4EA4-B388-7BF372EB2718}"/>
              </a:ext>
            </a:extLst>
          </p:cNvPr>
          <p:cNvSpPr txBox="1"/>
          <p:nvPr/>
        </p:nvSpPr>
        <p:spPr>
          <a:xfrm>
            <a:off x="1045514" y="389831"/>
            <a:ext cx="10100971" cy="646331"/>
          </a:xfrm>
          <a:prstGeom prst="rect">
            <a:avLst/>
          </a:prstGeom>
          <a:noFill/>
        </p:spPr>
        <p:txBody>
          <a:bodyPr wrap="square" rtlCol="0">
            <a:spAutoFit/>
          </a:bodyPr>
          <a:lstStyle/>
          <a:p>
            <a:r>
              <a:rPr lang="en-US" sz="3600" b="1" dirty="0">
                <a:solidFill>
                  <a:srgbClr val="960000"/>
                </a:solidFill>
              </a:rPr>
              <a:t>HMS </a:t>
            </a:r>
            <a:r>
              <a:rPr lang="en-US" sz="3600" b="1" dirty="0" err="1">
                <a:solidFill>
                  <a:srgbClr val="960000"/>
                </a:solidFill>
              </a:rPr>
              <a:t>HiAI</a:t>
            </a:r>
            <a:r>
              <a:rPr lang="en-US" sz="3600" b="1" dirty="0">
                <a:solidFill>
                  <a:srgbClr val="960000"/>
                </a:solidFill>
              </a:rPr>
              <a:t> Engine Roadmap and Strategy</a:t>
            </a:r>
          </a:p>
        </p:txBody>
      </p:sp>
      <p:sp>
        <p:nvSpPr>
          <p:cNvPr id="4" name="TextBox 3">
            <a:extLst>
              <a:ext uri="{FF2B5EF4-FFF2-40B4-BE49-F238E27FC236}">
                <a16:creationId xmlns:a16="http://schemas.microsoft.com/office/drawing/2014/main" id="{75BD7BBE-D9B3-4475-942F-1D98B0CD517B}"/>
              </a:ext>
            </a:extLst>
          </p:cNvPr>
          <p:cNvSpPr txBox="1"/>
          <p:nvPr/>
        </p:nvSpPr>
        <p:spPr>
          <a:xfrm>
            <a:off x="1443318" y="1515035"/>
            <a:ext cx="8828058" cy="923330"/>
          </a:xfrm>
          <a:prstGeom prst="rect">
            <a:avLst/>
          </a:prstGeom>
          <a:noFill/>
        </p:spPr>
        <p:txBody>
          <a:bodyPr wrap="none" rtlCol="0">
            <a:spAutoFit/>
          </a:bodyPr>
          <a:lstStyle/>
          <a:p>
            <a:r>
              <a:rPr lang="en-US" dirty="0"/>
              <a:t>6 domain use cases</a:t>
            </a:r>
          </a:p>
          <a:p>
            <a:r>
              <a:rPr lang="en-US" dirty="0"/>
              <a:t>Approach : Open Source Inference model and convert to OM model using </a:t>
            </a:r>
            <a:r>
              <a:rPr lang="en-US" dirty="0" err="1"/>
              <a:t>HiAI</a:t>
            </a:r>
            <a:r>
              <a:rPr lang="en-US" dirty="0"/>
              <a:t> tools.</a:t>
            </a:r>
          </a:p>
          <a:p>
            <a:endParaRPr lang="en-US" dirty="0"/>
          </a:p>
        </p:txBody>
      </p:sp>
    </p:spTree>
    <p:extLst>
      <p:ext uri="{BB962C8B-B14F-4D97-AF65-F5344CB8AC3E}">
        <p14:creationId xmlns:p14="http://schemas.microsoft.com/office/powerpoint/2010/main" val="353446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F281F45-E5B9-4638-AE31-30AA50AED7DD}"/>
              </a:ext>
            </a:extLst>
          </p:cNvPr>
          <p:cNvSpPr/>
          <p:nvPr/>
        </p:nvSpPr>
        <p:spPr>
          <a:xfrm>
            <a:off x="838198" y="2765024"/>
            <a:ext cx="2722374" cy="3571878"/>
          </a:xfrm>
          <a:prstGeom prst="rect">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Android Device</a:t>
            </a:r>
          </a:p>
        </p:txBody>
      </p:sp>
      <p:sp>
        <p:nvSpPr>
          <p:cNvPr id="2" name="Title 1">
            <a:extLst>
              <a:ext uri="{FF2B5EF4-FFF2-40B4-BE49-F238E27FC236}">
                <a16:creationId xmlns:a16="http://schemas.microsoft.com/office/drawing/2014/main" id="{5B0A95D4-12FD-4686-BFF1-D7E34042EB2C}"/>
              </a:ext>
            </a:extLst>
          </p:cNvPr>
          <p:cNvSpPr>
            <a:spLocks noGrp="1"/>
          </p:cNvSpPr>
          <p:nvPr>
            <p:ph type="title"/>
          </p:nvPr>
        </p:nvSpPr>
        <p:spPr>
          <a:xfrm>
            <a:off x="838200" y="344487"/>
            <a:ext cx="10515600" cy="571500"/>
          </a:xfrm>
        </p:spPr>
        <p:txBody>
          <a:bodyPr/>
          <a:lstStyle/>
          <a:p>
            <a:r>
              <a:rPr lang="en-US" dirty="0">
                <a:solidFill>
                  <a:schemeClr val="tx2"/>
                </a:solidFill>
              </a:rPr>
              <a:t>Android vs Huawei Device for </a:t>
            </a:r>
            <a:r>
              <a:rPr lang="en-US" dirty="0" err="1">
                <a:solidFill>
                  <a:schemeClr val="tx2"/>
                </a:solidFill>
              </a:rPr>
              <a:t>Tensorflow</a:t>
            </a:r>
            <a:endParaRPr lang="en-US" dirty="0">
              <a:solidFill>
                <a:schemeClr val="tx2"/>
              </a:solidFill>
            </a:endParaRPr>
          </a:p>
        </p:txBody>
      </p:sp>
      <p:sp>
        <p:nvSpPr>
          <p:cNvPr id="4" name="Footer Placeholder 3">
            <a:extLst>
              <a:ext uri="{FF2B5EF4-FFF2-40B4-BE49-F238E27FC236}">
                <a16:creationId xmlns:a16="http://schemas.microsoft.com/office/drawing/2014/main" id="{FB7DA2FA-B6D8-406B-B1A1-D103E3238E1D}"/>
              </a:ext>
            </a:extLst>
          </p:cNvPr>
          <p:cNvSpPr>
            <a:spLocks noGrp="1"/>
          </p:cNvSpPr>
          <p:nvPr>
            <p:ph type="ftr" sz="quarter" idx="11"/>
          </p:nvPr>
        </p:nvSpPr>
        <p:spPr/>
        <p:txBody>
          <a:bodyPr/>
          <a:lstStyle/>
          <a:p>
            <a:r>
              <a:rPr lang="en-US" dirty="0"/>
              <a:t>FUTUREWEI INTERNAL</a:t>
            </a:r>
          </a:p>
        </p:txBody>
      </p:sp>
      <p:sp>
        <p:nvSpPr>
          <p:cNvPr id="5" name="Slide Number Placeholder 4">
            <a:extLst>
              <a:ext uri="{FF2B5EF4-FFF2-40B4-BE49-F238E27FC236}">
                <a16:creationId xmlns:a16="http://schemas.microsoft.com/office/drawing/2014/main" id="{207C9260-495B-4AEE-8FEA-82224F988FFE}"/>
              </a:ext>
            </a:extLst>
          </p:cNvPr>
          <p:cNvSpPr>
            <a:spLocks noGrp="1"/>
          </p:cNvSpPr>
          <p:nvPr>
            <p:ph type="sldNum" sz="quarter" idx="12"/>
          </p:nvPr>
        </p:nvSpPr>
        <p:spPr/>
        <p:txBody>
          <a:bodyPr/>
          <a:lstStyle/>
          <a:p>
            <a:fld id="{3B917CB5-27BD-4ECA-9D86-80D4B900A204}" type="slidenum">
              <a:rPr lang="en-US" smtClean="0"/>
              <a:t>7</a:t>
            </a:fld>
            <a:endParaRPr lang="en-US"/>
          </a:p>
        </p:txBody>
      </p:sp>
      <p:sp>
        <p:nvSpPr>
          <p:cNvPr id="6" name="Rectangle 5">
            <a:extLst>
              <a:ext uri="{FF2B5EF4-FFF2-40B4-BE49-F238E27FC236}">
                <a16:creationId xmlns:a16="http://schemas.microsoft.com/office/drawing/2014/main" id="{66DA284A-26CF-4EDB-92C1-C4E9127DF371}"/>
              </a:ext>
            </a:extLst>
          </p:cNvPr>
          <p:cNvSpPr/>
          <p:nvPr/>
        </p:nvSpPr>
        <p:spPr>
          <a:xfrm>
            <a:off x="838200" y="1291480"/>
            <a:ext cx="2756072" cy="467161"/>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Trained </a:t>
            </a:r>
            <a:r>
              <a:rPr lang="en-US" sz="1600" dirty="0" err="1">
                <a:solidFill>
                  <a:schemeClr val="tx2"/>
                </a:solidFill>
              </a:rPr>
              <a:t>Tensorflow</a:t>
            </a:r>
            <a:r>
              <a:rPr lang="en-US" sz="1600" dirty="0">
                <a:solidFill>
                  <a:schemeClr val="tx2"/>
                </a:solidFill>
              </a:rPr>
              <a:t> Model (</a:t>
            </a:r>
            <a:r>
              <a:rPr lang="en-US" sz="1600" dirty="0" err="1">
                <a:solidFill>
                  <a:schemeClr val="tx2"/>
                </a:solidFill>
              </a:rPr>
              <a:t>mobilenet</a:t>
            </a:r>
            <a:r>
              <a:rPr lang="en-US" sz="1600" dirty="0">
                <a:solidFill>
                  <a:schemeClr val="tx2"/>
                </a:solidFill>
              </a:rPr>
              <a:t> model)</a:t>
            </a:r>
          </a:p>
        </p:txBody>
      </p:sp>
      <p:sp>
        <p:nvSpPr>
          <p:cNvPr id="8" name="Rectangle 7">
            <a:extLst>
              <a:ext uri="{FF2B5EF4-FFF2-40B4-BE49-F238E27FC236}">
                <a16:creationId xmlns:a16="http://schemas.microsoft.com/office/drawing/2014/main" id="{7994780D-64B9-4A5B-AB4C-BB16E06B8B67}"/>
              </a:ext>
            </a:extLst>
          </p:cNvPr>
          <p:cNvSpPr/>
          <p:nvPr/>
        </p:nvSpPr>
        <p:spPr>
          <a:xfrm>
            <a:off x="7892879" y="1228725"/>
            <a:ext cx="2756072" cy="471730"/>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Trained </a:t>
            </a:r>
            <a:r>
              <a:rPr lang="en-US" sz="1600" dirty="0" err="1">
                <a:solidFill>
                  <a:schemeClr val="tx2"/>
                </a:solidFill>
              </a:rPr>
              <a:t>Tensorflow</a:t>
            </a:r>
            <a:r>
              <a:rPr lang="en-US" sz="1600" dirty="0">
                <a:solidFill>
                  <a:schemeClr val="tx2"/>
                </a:solidFill>
              </a:rPr>
              <a:t> Model (</a:t>
            </a:r>
            <a:r>
              <a:rPr lang="en-US" sz="1600" dirty="0" err="1">
                <a:solidFill>
                  <a:schemeClr val="tx2"/>
                </a:solidFill>
              </a:rPr>
              <a:t>mobilenet</a:t>
            </a:r>
            <a:r>
              <a:rPr lang="en-US" sz="1600" dirty="0">
                <a:solidFill>
                  <a:schemeClr val="tx2"/>
                </a:solidFill>
              </a:rPr>
              <a:t> model)</a:t>
            </a:r>
          </a:p>
        </p:txBody>
      </p:sp>
      <p:sp>
        <p:nvSpPr>
          <p:cNvPr id="10" name="Rectangle 9">
            <a:extLst>
              <a:ext uri="{FF2B5EF4-FFF2-40B4-BE49-F238E27FC236}">
                <a16:creationId xmlns:a16="http://schemas.microsoft.com/office/drawing/2014/main" id="{731D4A93-72E0-412A-BCC5-19782CD2882F}"/>
              </a:ext>
            </a:extLst>
          </p:cNvPr>
          <p:cNvSpPr/>
          <p:nvPr/>
        </p:nvSpPr>
        <p:spPr>
          <a:xfrm>
            <a:off x="838197" y="2036200"/>
            <a:ext cx="2756073" cy="467161"/>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err="1">
                <a:solidFill>
                  <a:schemeClr val="tx2"/>
                </a:solidFill>
              </a:rPr>
              <a:t>Tensorflowlite</a:t>
            </a:r>
            <a:r>
              <a:rPr lang="en-US" sz="1600" dirty="0">
                <a:solidFill>
                  <a:schemeClr val="tx2"/>
                </a:solidFill>
              </a:rPr>
              <a:t> model convertor (.</a:t>
            </a:r>
            <a:r>
              <a:rPr lang="en-US" sz="1600" dirty="0" err="1">
                <a:solidFill>
                  <a:schemeClr val="tx2"/>
                </a:solidFill>
              </a:rPr>
              <a:t>tflite</a:t>
            </a:r>
            <a:r>
              <a:rPr lang="en-US" sz="1600" dirty="0">
                <a:solidFill>
                  <a:schemeClr val="tx2"/>
                </a:solidFill>
              </a:rPr>
              <a:t>)</a:t>
            </a:r>
          </a:p>
        </p:txBody>
      </p:sp>
      <p:sp>
        <p:nvSpPr>
          <p:cNvPr id="11" name="Rectangle 10">
            <a:extLst>
              <a:ext uri="{FF2B5EF4-FFF2-40B4-BE49-F238E27FC236}">
                <a16:creationId xmlns:a16="http://schemas.microsoft.com/office/drawing/2014/main" id="{3CDEACBE-9ECB-47F5-9484-D84CAD68D479}"/>
              </a:ext>
            </a:extLst>
          </p:cNvPr>
          <p:cNvSpPr/>
          <p:nvPr/>
        </p:nvSpPr>
        <p:spPr>
          <a:xfrm>
            <a:off x="7892878" y="1979298"/>
            <a:ext cx="2756071" cy="571500"/>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err="1">
                <a:solidFill>
                  <a:schemeClr val="tx2"/>
                </a:solidFill>
              </a:rPr>
              <a:t>HiAi</a:t>
            </a:r>
            <a:r>
              <a:rPr lang="en-US" sz="1600" dirty="0">
                <a:solidFill>
                  <a:schemeClr val="tx2"/>
                </a:solidFill>
              </a:rPr>
              <a:t> model convertor (.om)</a:t>
            </a:r>
          </a:p>
        </p:txBody>
      </p:sp>
      <p:grpSp>
        <p:nvGrpSpPr>
          <p:cNvPr id="27" name="Group 26">
            <a:extLst>
              <a:ext uri="{FF2B5EF4-FFF2-40B4-BE49-F238E27FC236}">
                <a16:creationId xmlns:a16="http://schemas.microsoft.com/office/drawing/2014/main" id="{A18BE2D8-3929-4FF2-A529-727DC4DF939F}"/>
              </a:ext>
            </a:extLst>
          </p:cNvPr>
          <p:cNvGrpSpPr/>
          <p:nvPr/>
        </p:nvGrpSpPr>
        <p:grpSpPr>
          <a:xfrm>
            <a:off x="939288" y="3311844"/>
            <a:ext cx="2621284" cy="2403156"/>
            <a:chOff x="838199" y="3244650"/>
            <a:chExt cx="2962276" cy="3022799"/>
          </a:xfrm>
        </p:grpSpPr>
        <p:sp>
          <p:nvSpPr>
            <p:cNvPr id="14" name="Rectangle 13">
              <a:extLst>
                <a:ext uri="{FF2B5EF4-FFF2-40B4-BE49-F238E27FC236}">
                  <a16:creationId xmlns:a16="http://schemas.microsoft.com/office/drawing/2014/main" id="{5AEFACA2-0A6E-4771-AA31-94ED222B3154}"/>
                </a:ext>
              </a:extLst>
            </p:cNvPr>
            <p:cNvSpPr/>
            <p:nvPr/>
          </p:nvSpPr>
          <p:spPr>
            <a:xfrm>
              <a:off x="838199" y="3244650"/>
              <a:ext cx="2962276" cy="3022799"/>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Android App</a:t>
              </a:r>
            </a:p>
          </p:txBody>
        </p:sp>
        <p:sp>
          <p:nvSpPr>
            <p:cNvPr id="16" name="Rectangle 15">
              <a:extLst>
                <a:ext uri="{FF2B5EF4-FFF2-40B4-BE49-F238E27FC236}">
                  <a16:creationId xmlns:a16="http://schemas.microsoft.com/office/drawing/2014/main" id="{E394DCB7-2378-470F-A958-430430B40509}"/>
                </a:ext>
              </a:extLst>
            </p:cNvPr>
            <p:cNvSpPr/>
            <p:nvPr/>
          </p:nvSpPr>
          <p:spPr>
            <a:xfrm>
              <a:off x="1112255" y="3698522"/>
              <a:ext cx="2438401" cy="509761"/>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Java API</a:t>
              </a:r>
            </a:p>
          </p:txBody>
        </p:sp>
        <p:sp>
          <p:nvSpPr>
            <p:cNvPr id="17" name="Rectangle 16">
              <a:extLst>
                <a:ext uri="{FF2B5EF4-FFF2-40B4-BE49-F238E27FC236}">
                  <a16:creationId xmlns:a16="http://schemas.microsoft.com/office/drawing/2014/main" id="{496FD847-3A70-4E01-9D99-0A50CA10C7DF}"/>
                </a:ext>
              </a:extLst>
            </p:cNvPr>
            <p:cNvSpPr/>
            <p:nvPr/>
          </p:nvSpPr>
          <p:spPr>
            <a:xfrm>
              <a:off x="1112255" y="4213811"/>
              <a:ext cx="2438401" cy="558295"/>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C++ API</a:t>
              </a:r>
            </a:p>
          </p:txBody>
        </p:sp>
        <p:sp>
          <p:nvSpPr>
            <p:cNvPr id="18" name="Rectangle 17">
              <a:extLst>
                <a:ext uri="{FF2B5EF4-FFF2-40B4-BE49-F238E27FC236}">
                  <a16:creationId xmlns:a16="http://schemas.microsoft.com/office/drawing/2014/main" id="{F86CED9F-B19B-480D-9747-ED95552601ED}"/>
                </a:ext>
              </a:extLst>
            </p:cNvPr>
            <p:cNvSpPr/>
            <p:nvPr/>
          </p:nvSpPr>
          <p:spPr>
            <a:xfrm>
              <a:off x="1119191" y="4759363"/>
              <a:ext cx="2438401" cy="642684"/>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dirty="0">
                  <a:solidFill>
                    <a:schemeClr val="tx2"/>
                  </a:solidFill>
                </a:rPr>
                <a:t>Interpreter</a:t>
              </a:r>
            </a:p>
          </p:txBody>
        </p:sp>
        <p:sp>
          <p:nvSpPr>
            <p:cNvPr id="19" name="Rectangle 18">
              <a:extLst>
                <a:ext uri="{FF2B5EF4-FFF2-40B4-BE49-F238E27FC236}">
                  <a16:creationId xmlns:a16="http://schemas.microsoft.com/office/drawing/2014/main" id="{D39AA101-2150-4D54-B809-58702A38A9B3}"/>
                </a:ext>
              </a:extLst>
            </p:cNvPr>
            <p:cNvSpPr/>
            <p:nvPr/>
          </p:nvSpPr>
          <p:spPr>
            <a:xfrm>
              <a:off x="2338394" y="4772106"/>
              <a:ext cx="1062035" cy="299860"/>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Kernel</a:t>
              </a:r>
            </a:p>
          </p:txBody>
        </p:sp>
        <p:sp>
          <p:nvSpPr>
            <p:cNvPr id="20" name="Rectangle 19">
              <a:extLst>
                <a:ext uri="{FF2B5EF4-FFF2-40B4-BE49-F238E27FC236}">
                  <a16:creationId xmlns:a16="http://schemas.microsoft.com/office/drawing/2014/main" id="{D3D1C5B0-6158-4907-BF15-29FB91F7D5D6}"/>
                </a:ext>
              </a:extLst>
            </p:cNvPr>
            <p:cNvSpPr/>
            <p:nvPr/>
          </p:nvSpPr>
          <p:spPr>
            <a:xfrm>
              <a:off x="1119191" y="5402046"/>
              <a:ext cx="2438401" cy="642684"/>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Android Neural Networks API</a:t>
              </a:r>
            </a:p>
          </p:txBody>
        </p:sp>
      </p:grpSp>
      <p:sp>
        <p:nvSpPr>
          <p:cNvPr id="29" name="Rectangle 28">
            <a:extLst>
              <a:ext uri="{FF2B5EF4-FFF2-40B4-BE49-F238E27FC236}">
                <a16:creationId xmlns:a16="http://schemas.microsoft.com/office/drawing/2014/main" id="{9A738E1F-5329-47C4-AB3B-13384A8F7857}"/>
              </a:ext>
            </a:extLst>
          </p:cNvPr>
          <p:cNvSpPr/>
          <p:nvPr/>
        </p:nvSpPr>
        <p:spPr>
          <a:xfrm>
            <a:off x="7892878" y="2737908"/>
            <a:ext cx="2756071" cy="3436750"/>
          </a:xfrm>
          <a:prstGeom prst="rect">
            <a:avLst/>
          </a:prstGeom>
          <a:solidFill>
            <a:srgbClr val="0070C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Huawei Device</a:t>
            </a:r>
          </a:p>
        </p:txBody>
      </p:sp>
      <p:grpSp>
        <p:nvGrpSpPr>
          <p:cNvPr id="13" name="Group 12">
            <a:extLst>
              <a:ext uri="{FF2B5EF4-FFF2-40B4-BE49-F238E27FC236}">
                <a16:creationId xmlns:a16="http://schemas.microsoft.com/office/drawing/2014/main" id="{A93854FE-3E2A-411C-9C8B-4FA138890FC1}"/>
              </a:ext>
            </a:extLst>
          </p:cNvPr>
          <p:cNvGrpSpPr/>
          <p:nvPr/>
        </p:nvGrpSpPr>
        <p:grpSpPr>
          <a:xfrm>
            <a:off x="8039113" y="3122298"/>
            <a:ext cx="2459302" cy="2397482"/>
            <a:chOff x="7569029" y="3374565"/>
            <a:chExt cx="2962276" cy="2780510"/>
          </a:xfrm>
        </p:grpSpPr>
        <p:sp>
          <p:nvSpPr>
            <p:cNvPr id="21" name="Rectangle 20">
              <a:extLst>
                <a:ext uri="{FF2B5EF4-FFF2-40B4-BE49-F238E27FC236}">
                  <a16:creationId xmlns:a16="http://schemas.microsoft.com/office/drawing/2014/main" id="{3524920F-85A8-4D22-95D3-BA14F6E5BDF8}"/>
                </a:ext>
              </a:extLst>
            </p:cNvPr>
            <p:cNvSpPr/>
            <p:nvPr/>
          </p:nvSpPr>
          <p:spPr>
            <a:xfrm>
              <a:off x="7569029" y="3374565"/>
              <a:ext cx="2962276" cy="2780510"/>
            </a:xfrm>
            <a:prstGeom prst="rect">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Android App</a:t>
              </a:r>
            </a:p>
          </p:txBody>
        </p:sp>
        <p:sp>
          <p:nvSpPr>
            <p:cNvPr id="22" name="Rectangle 21">
              <a:extLst>
                <a:ext uri="{FF2B5EF4-FFF2-40B4-BE49-F238E27FC236}">
                  <a16:creationId xmlns:a16="http://schemas.microsoft.com/office/drawing/2014/main" id="{D30E5604-1F08-4E91-B3B9-01005756B899}"/>
                </a:ext>
              </a:extLst>
            </p:cNvPr>
            <p:cNvSpPr/>
            <p:nvPr/>
          </p:nvSpPr>
          <p:spPr>
            <a:xfrm>
              <a:off x="7830973" y="3791175"/>
              <a:ext cx="2438401" cy="487362"/>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Java API</a:t>
              </a:r>
            </a:p>
          </p:txBody>
        </p:sp>
        <p:sp>
          <p:nvSpPr>
            <p:cNvPr id="23" name="Rectangle 22">
              <a:extLst>
                <a:ext uri="{FF2B5EF4-FFF2-40B4-BE49-F238E27FC236}">
                  <a16:creationId xmlns:a16="http://schemas.microsoft.com/office/drawing/2014/main" id="{802722D4-F72F-46BE-9DE6-78335A9CD8A1}"/>
                </a:ext>
              </a:extLst>
            </p:cNvPr>
            <p:cNvSpPr/>
            <p:nvPr/>
          </p:nvSpPr>
          <p:spPr>
            <a:xfrm>
              <a:off x="7830970" y="4257297"/>
              <a:ext cx="2438401" cy="487362"/>
            </a:xfrm>
            <a:prstGeom prst="rect">
              <a:avLst/>
            </a:prstGeom>
            <a:solidFill>
              <a:srgbClr val="FFC000"/>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tx2"/>
                  </a:solidFill>
                </a:rPr>
                <a:t>C++ API</a:t>
              </a:r>
            </a:p>
          </p:txBody>
        </p:sp>
        <p:sp>
          <p:nvSpPr>
            <p:cNvPr id="24" name="Rectangle 23">
              <a:extLst>
                <a:ext uri="{FF2B5EF4-FFF2-40B4-BE49-F238E27FC236}">
                  <a16:creationId xmlns:a16="http://schemas.microsoft.com/office/drawing/2014/main" id="{0BE0FDE0-BA41-4BBD-9294-B0B54B888A50}"/>
                </a:ext>
              </a:extLst>
            </p:cNvPr>
            <p:cNvSpPr/>
            <p:nvPr/>
          </p:nvSpPr>
          <p:spPr>
            <a:xfrm>
              <a:off x="7830967" y="4737306"/>
              <a:ext cx="2438401" cy="725887"/>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dirty="0">
                  <a:solidFill>
                    <a:schemeClr val="tx2"/>
                  </a:solidFill>
                </a:rPr>
                <a:t>Interpreter</a:t>
              </a:r>
            </a:p>
          </p:txBody>
        </p:sp>
        <p:sp>
          <p:nvSpPr>
            <p:cNvPr id="25" name="Rectangle 24">
              <a:extLst>
                <a:ext uri="{FF2B5EF4-FFF2-40B4-BE49-F238E27FC236}">
                  <a16:creationId xmlns:a16="http://schemas.microsoft.com/office/drawing/2014/main" id="{9C9FF32F-5DE1-44A5-B9A1-28A2E6A8B9DD}"/>
                </a:ext>
              </a:extLst>
            </p:cNvPr>
            <p:cNvSpPr/>
            <p:nvPr/>
          </p:nvSpPr>
          <p:spPr>
            <a:xfrm>
              <a:off x="9124842" y="4872656"/>
              <a:ext cx="1062036" cy="487362"/>
            </a:xfrm>
            <a:prstGeom prst="rect">
              <a:avLst/>
            </a:prstGeom>
            <a:solidFill>
              <a:schemeClr val="bg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Kernel</a:t>
              </a:r>
            </a:p>
          </p:txBody>
        </p:sp>
      </p:grpSp>
      <p:sp>
        <p:nvSpPr>
          <p:cNvPr id="31" name="Rectangle 30">
            <a:extLst>
              <a:ext uri="{FF2B5EF4-FFF2-40B4-BE49-F238E27FC236}">
                <a16:creationId xmlns:a16="http://schemas.microsoft.com/office/drawing/2014/main" id="{30BA48F6-6D02-41DF-9A2A-EBF758F5D051}"/>
              </a:ext>
            </a:extLst>
          </p:cNvPr>
          <p:cNvSpPr/>
          <p:nvPr/>
        </p:nvSpPr>
        <p:spPr>
          <a:xfrm>
            <a:off x="1053879" y="5798448"/>
            <a:ext cx="2413548" cy="479341"/>
          </a:xfrm>
          <a:prstGeom prst="rect">
            <a:avLst/>
          </a:prstGeom>
          <a:solidFill>
            <a:srgbClr val="0099FF"/>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CPU/GPU/NPU Chip</a:t>
            </a:r>
          </a:p>
        </p:txBody>
      </p:sp>
      <p:sp>
        <p:nvSpPr>
          <p:cNvPr id="33" name="Rectangle 32">
            <a:extLst>
              <a:ext uri="{FF2B5EF4-FFF2-40B4-BE49-F238E27FC236}">
                <a16:creationId xmlns:a16="http://schemas.microsoft.com/office/drawing/2014/main" id="{304701A2-2C69-4525-9A9C-067D494D13A3}"/>
              </a:ext>
            </a:extLst>
          </p:cNvPr>
          <p:cNvSpPr/>
          <p:nvPr/>
        </p:nvSpPr>
        <p:spPr>
          <a:xfrm>
            <a:off x="8256576" y="4915127"/>
            <a:ext cx="2030515" cy="479341"/>
          </a:xfrm>
          <a:prstGeom prst="rect">
            <a:avLst/>
          </a:prstGeom>
          <a:solidFill>
            <a:schemeClr val="accent5"/>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err="1">
                <a:solidFill>
                  <a:schemeClr val="tx2"/>
                </a:solidFill>
              </a:rPr>
              <a:t>HiAi</a:t>
            </a:r>
            <a:r>
              <a:rPr lang="en-US" sz="1600" dirty="0">
                <a:solidFill>
                  <a:schemeClr val="tx2"/>
                </a:solidFill>
              </a:rPr>
              <a:t> Engine</a:t>
            </a:r>
          </a:p>
        </p:txBody>
      </p:sp>
      <p:cxnSp>
        <p:nvCxnSpPr>
          <p:cNvPr id="34" name="Straight Arrow Connector 33">
            <a:extLst>
              <a:ext uri="{FF2B5EF4-FFF2-40B4-BE49-F238E27FC236}">
                <a16:creationId xmlns:a16="http://schemas.microsoft.com/office/drawing/2014/main" id="{5CAE74B5-02AD-417E-AD27-E88BAFD8E671}"/>
              </a:ext>
            </a:extLst>
          </p:cNvPr>
          <p:cNvCxnSpPr>
            <a:stCxn id="6" idx="2"/>
            <a:endCxn id="10" idx="0"/>
          </p:cNvCxnSpPr>
          <p:nvPr/>
        </p:nvCxnSpPr>
        <p:spPr>
          <a:xfrm flipH="1">
            <a:off x="2216234" y="1758641"/>
            <a:ext cx="2" cy="277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96CC02-3D26-47DE-88A2-3EEEC3B239CA}"/>
              </a:ext>
            </a:extLst>
          </p:cNvPr>
          <p:cNvCxnSpPr>
            <a:cxnSpLocks/>
            <a:stCxn id="10" idx="2"/>
          </p:cNvCxnSpPr>
          <p:nvPr/>
        </p:nvCxnSpPr>
        <p:spPr>
          <a:xfrm>
            <a:off x="2216234" y="2503361"/>
            <a:ext cx="0" cy="234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DC6B335-FBF8-4301-876B-2EA198AE2172}"/>
              </a:ext>
            </a:extLst>
          </p:cNvPr>
          <p:cNvCxnSpPr>
            <a:cxnSpLocks/>
            <a:stCxn id="8" idx="2"/>
            <a:endCxn id="11" idx="0"/>
          </p:cNvCxnSpPr>
          <p:nvPr/>
        </p:nvCxnSpPr>
        <p:spPr>
          <a:xfrm flipH="1">
            <a:off x="9270914" y="1700455"/>
            <a:ext cx="1" cy="278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B6D29C-E479-444A-917E-D87090902A7E}"/>
              </a:ext>
            </a:extLst>
          </p:cNvPr>
          <p:cNvCxnSpPr>
            <a:cxnSpLocks/>
            <a:stCxn id="11" idx="2"/>
            <a:endCxn id="29" idx="0"/>
          </p:cNvCxnSpPr>
          <p:nvPr/>
        </p:nvCxnSpPr>
        <p:spPr>
          <a:xfrm>
            <a:off x="9270914" y="2550798"/>
            <a:ext cx="0" cy="187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64AABFC-46BE-486B-870A-0D14AA8038D3}"/>
              </a:ext>
            </a:extLst>
          </p:cNvPr>
          <p:cNvSpPr/>
          <p:nvPr/>
        </p:nvSpPr>
        <p:spPr>
          <a:xfrm>
            <a:off x="8088678" y="5600661"/>
            <a:ext cx="2413548" cy="479341"/>
          </a:xfrm>
          <a:prstGeom prst="rect">
            <a:avLst/>
          </a:prstGeom>
          <a:solidFill>
            <a:srgbClr val="0099FF"/>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1600" dirty="0">
                <a:solidFill>
                  <a:schemeClr val="bg1"/>
                </a:solidFill>
              </a:rPr>
              <a:t>CPU/GPU/Kirin Chip</a:t>
            </a:r>
          </a:p>
        </p:txBody>
      </p:sp>
    </p:spTree>
    <p:extLst>
      <p:ext uri="{BB962C8B-B14F-4D97-AF65-F5344CB8AC3E}">
        <p14:creationId xmlns:p14="http://schemas.microsoft.com/office/powerpoint/2010/main" val="339388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ECDF175-E9D0-4EFD-AAD0-A9461B53B98D}"/>
              </a:ext>
            </a:extLst>
          </p:cNvPr>
          <p:cNvSpPr>
            <a:spLocks noGrp="1"/>
          </p:cNvSpPr>
          <p:nvPr>
            <p:ph type="ftr" sz="quarter" idx="11"/>
          </p:nvPr>
        </p:nvSpPr>
        <p:spPr/>
        <p:txBody>
          <a:bodyPr/>
          <a:lstStyle/>
          <a:p>
            <a:r>
              <a:rPr lang="en-US">
                <a:solidFill>
                  <a:schemeClr val="tx2"/>
                </a:solidFill>
              </a:rPr>
              <a:t>FUTUREWEI INTERNAL</a:t>
            </a:r>
          </a:p>
        </p:txBody>
      </p:sp>
      <p:sp>
        <p:nvSpPr>
          <p:cNvPr id="5" name="Slide Number Placeholder 4">
            <a:extLst>
              <a:ext uri="{FF2B5EF4-FFF2-40B4-BE49-F238E27FC236}">
                <a16:creationId xmlns:a16="http://schemas.microsoft.com/office/drawing/2014/main" id="{0F8FDF7C-6F54-47D7-812F-D40027ECA23A}"/>
              </a:ext>
            </a:extLst>
          </p:cNvPr>
          <p:cNvSpPr>
            <a:spLocks noGrp="1"/>
          </p:cNvSpPr>
          <p:nvPr>
            <p:ph type="sldNum" sz="quarter" idx="12"/>
          </p:nvPr>
        </p:nvSpPr>
        <p:spPr/>
        <p:txBody>
          <a:bodyPr/>
          <a:lstStyle/>
          <a:p>
            <a:fld id="{3B917CB5-27BD-4ECA-9D86-80D4B900A204}" type="slidenum">
              <a:rPr lang="en-US" smtClean="0">
                <a:solidFill>
                  <a:schemeClr val="tx2"/>
                </a:solidFill>
              </a:rPr>
              <a:t>8</a:t>
            </a:fld>
            <a:endParaRPr lang="en-US">
              <a:solidFill>
                <a:schemeClr val="tx2"/>
              </a:solidFill>
            </a:endParaRPr>
          </a:p>
        </p:txBody>
      </p:sp>
      <p:sp>
        <p:nvSpPr>
          <p:cNvPr id="20" name="Footer Placeholder 3">
            <a:extLst>
              <a:ext uri="{FF2B5EF4-FFF2-40B4-BE49-F238E27FC236}">
                <a16:creationId xmlns:a16="http://schemas.microsoft.com/office/drawing/2014/main" id="{2E294BC8-A5FB-4C95-9B07-9A5E32CC5AA6}"/>
              </a:ext>
            </a:extLst>
          </p:cNvPr>
          <p:cNvSpPr txBox="1">
            <a:spLocks/>
          </p:cNvSpPr>
          <p:nvPr/>
        </p:nvSpPr>
        <p:spPr>
          <a:xfrm>
            <a:off x="1257941" y="6336902"/>
            <a:ext cx="4114800" cy="290983"/>
          </a:xfrm>
          <a:prstGeom prst="rect">
            <a:avLst/>
          </a:prstGeom>
        </p:spPr>
        <p:txBody>
          <a:bodyPr vert="horz" lIns="91440" tIns="45720" rIns="91440" bIns="45720" rtlCol="0" anchor="ctr"/>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2"/>
                </a:solidFill>
              </a:rPr>
              <a:t>FUTUREWEI INTERNAL</a:t>
            </a:r>
          </a:p>
        </p:txBody>
      </p:sp>
      <p:sp>
        <p:nvSpPr>
          <p:cNvPr id="21" name="Slide Number Placeholder 4">
            <a:extLst>
              <a:ext uri="{FF2B5EF4-FFF2-40B4-BE49-F238E27FC236}">
                <a16:creationId xmlns:a16="http://schemas.microsoft.com/office/drawing/2014/main" id="{D761B75A-EC77-47EB-B53B-1C0432A311B7}"/>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solidFill>
                  <a:schemeClr val="tx2"/>
                </a:solidFill>
              </a:rPr>
              <a:pPr/>
              <a:t>8</a:t>
            </a:fld>
            <a:endParaRPr lang="en-US">
              <a:solidFill>
                <a:schemeClr val="tx2"/>
              </a:solidFill>
            </a:endParaRPr>
          </a:p>
        </p:txBody>
      </p:sp>
      <p:sp>
        <p:nvSpPr>
          <p:cNvPr id="22" name="Rectangle 21">
            <a:extLst>
              <a:ext uri="{FF2B5EF4-FFF2-40B4-BE49-F238E27FC236}">
                <a16:creationId xmlns:a16="http://schemas.microsoft.com/office/drawing/2014/main" id="{C019B62D-8FB7-4B59-BD5B-FD10DF7D7373}"/>
              </a:ext>
            </a:extLst>
          </p:cNvPr>
          <p:cNvSpPr/>
          <p:nvPr/>
        </p:nvSpPr>
        <p:spPr>
          <a:xfrm>
            <a:off x="719260" y="3219981"/>
            <a:ext cx="2795461" cy="801787"/>
          </a:xfrm>
          <a:prstGeom prst="rect">
            <a:avLst/>
          </a:prstGeom>
          <a:solidFill>
            <a:schemeClr val="bg1"/>
          </a:solidFill>
          <a:ln w="57150">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Input to Model: image, 224X224 in size for this specific model, NHWC input format</a:t>
            </a:r>
          </a:p>
        </p:txBody>
      </p:sp>
      <p:sp>
        <p:nvSpPr>
          <p:cNvPr id="23" name="Rectangle 22">
            <a:extLst>
              <a:ext uri="{FF2B5EF4-FFF2-40B4-BE49-F238E27FC236}">
                <a16:creationId xmlns:a16="http://schemas.microsoft.com/office/drawing/2014/main" id="{492185FC-0D86-4EF7-8A75-0CA37E32586E}"/>
              </a:ext>
            </a:extLst>
          </p:cNvPr>
          <p:cNvSpPr/>
          <p:nvPr/>
        </p:nvSpPr>
        <p:spPr>
          <a:xfrm>
            <a:off x="716313" y="1283133"/>
            <a:ext cx="2795461" cy="565946"/>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Raw data: original image, .jpg or .</a:t>
            </a:r>
            <a:r>
              <a:rPr lang="en-US" sz="1400" dirty="0" err="1">
                <a:solidFill>
                  <a:schemeClr val="tx2"/>
                </a:solidFill>
              </a:rPr>
              <a:t>png</a:t>
            </a:r>
            <a:r>
              <a:rPr lang="en-US" sz="1400" dirty="0">
                <a:solidFill>
                  <a:schemeClr val="tx2"/>
                </a:solidFill>
              </a:rPr>
              <a:t>, any size</a:t>
            </a:r>
          </a:p>
        </p:txBody>
      </p:sp>
      <p:sp>
        <p:nvSpPr>
          <p:cNvPr id="24" name="Rectangle 23">
            <a:extLst>
              <a:ext uri="{FF2B5EF4-FFF2-40B4-BE49-F238E27FC236}">
                <a16:creationId xmlns:a16="http://schemas.microsoft.com/office/drawing/2014/main" id="{51DDE461-C4C7-4E91-8C35-83E91BDC8914}"/>
              </a:ext>
            </a:extLst>
          </p:cNvPr>
          <p:cNvSpPr/>
          <p:nvPr/>
        </p:nvSpPr>
        <p:spPr>
          <a:xfrm>
            <a:off x="387267" y="2034128"/>
            <a:ext cx="3459447" cy="1017908"/>
          </a:xfrm>
          <a:prstGeom prst="rect">
            <a:avLst/>
          </a:prstGeom>
          <a:solidFill>
            <a:schemeClr val="bg1"/>
          </a:solidFill>
          <a:ln w="57150">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Preprocessing: Select a 224X224 square of pixels around the center. Convert the square image into bitmap. Convert bitmap into </a:t>
            </a:r>
            <a:r>
              <a:rPr lang="en-US" sz="1400" dirty="0" err="1">
                <a:solidFill>
                  <a:schemeClr val="tx2"/>
                </a:solidFill>
              </a:rPr>
              <a:t>bytebuffer</a:t>
            </a:r>
            <a:r>
              <a:rPr lang="en-US" sz="1400" dirty="0">
                <a:solidFill>
                  <a:schemeClr val="tx2"/>
                </a:solidFill>
              </a:rPr>
              <a:t> in NHWC format</a:t>
            </a:r>
          </a:p>
        </p:txBody>
      </p:sp>
      <p:sp>
        <p:nvSpPr>
          <p:cNvPr id="25" name="Rectangle 24">
            <a:extLst>
              <a:ext uri="{FF2B5EF4-FFF2-40B4-BE49-F238E27FC236}">
                <a16:creationId xmlns:a16="http://schemas.microsoft.com/office/drawing/2014/main" id="{5D818DE9-9E7E-4B1B-A7BB-C3C3521001B9}"/>
              </a:ext>
            </a:extLst>
          </p:cNvPr>
          <p:cNvSpPr/>
          <p:nvPr/>
        </p:nvSpPr>
        <p:spPr>
          <a:xfrm>
            <a:off x="719261" y="4208921"/>
            <a:ext cx="2795461" cy="836863"/>
          </a:xfrm>
          <a:prstGeom prst="rect">
            <a:avLst/>
          </a:prstGeom>
          <a:solidFill>
            <a:schemeClr val="bg1"/>
          </a:solidFill>
          <a:ln w="57150">
            <a:solidFill>
              <a:srgbClr val="0070C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Converted model: .</a:t>
            </a:r>
            <a:r>
              <a:rPr lang="en-US" sz="1400" dirty="0" err="1">
                <a:solidFill>
                  <a:schemeClr val="tx2"/>
                </a:solidFill>
              </a:rPr>
              <a:t>tflite</a:t>
            </a:r>
            <a:r>
              <a:rPr lang="en-US" sz="1400" dirty="0">
                <a:solidFill>
                  <a:schemeClr val="tx2"/>
                </a:solidFill>
              </a:rPr>
              <a:t> model.</a:t>
            </a:r>
            <a:br>
              <a:rPr lang="en-US" sz="1400" dirty="0">
                <a:solidFill>
                  <a:schemeClr val="tx2"/>
                </a:solidFill>
              </a:rPr>
            </a:br>
            <a:r>
              <a:rPr lang="en-US" sz="1400" dirty="0">
                <a:solidFill>
                  <a:schemeClr val="tx2"/>
                </a:solidFill>
              </a:rPr>
              <a:t>One input at a time, </a:t>
            </a:r>
            <a:r>
              <a:rPr lang="en-US" sz="1400" dirty="0" err="1">
                <a:solidFill>
                  <a:schemeClr val="tx2"/>
                </a:solidFill>
              </a:rPr>
              <a:t>mobilenet</a:t>
            </a:r>
            <a:r>
              <a:rPr lang="en-US" sz="1400" dirty="0">
                <a:solidFill>
                  <a:schemeClr val="tx2"/>
                </a:solidFill>
              </a:rPr>
              <a:t> supports 1000 image labels</a:t>
            </a:r>
          </a:p>
        </p:txBody>
      </p:sp>
      <p:sp>
        <p:nvSpPr>
          <p:cNvPr id="26" name="Rectangle 25">
            <a:extLst>
              <a:ext uri="{FF2B5EF4-FFF2-40B4-BE49-F238E27FC236}">
                <a16:creationId xmlns:a16="http://schemas.microsoft.com/office/drawing/2014/main" id="{8C7778CD-78AF-48C5-BFB6-AF38F0E00947}"/>
              </a:ext>
            </a:extLst>
          </p:cNvPr>
          <p:cNvSpPr/>
          <p:nvPr/>
        </p:nvSpPr>
        <p:spPr>
          <a:xfrm>
            <a:off x="4285958" y="4227632"/>
            <a:ext cx="2795461" cy="801787"/>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Original model: .pb model (using </a:t>
            </a:r>
            <a:r>
              <a:rPr lang="en-US" sz="1600" dirty="0" err="1">
                <a:solidFill>
                  <a:schemeClr val="tx2"/>
                </a:solidFill>
              </a:rPr>
              <a:t>mobilenet</a:t>
            </a:r>
            <a:r>
              <a:rPr lang="en-US" sz="1600" dirty="0">
                <a:solidFill>
                  <a:schemeClr val="tx2"/>
                </a:solidFill>
              </a:rPr>
              <a:t>)</a:t>
            </a:r>
          </a:p>
        </p:txBody>
      </p:sp>
      <p:cxnSp>
        <p:nvCxnSpPr>
          <p:cNvPr id="27" name="Straight Arrow Connector 26">
            <a:extLst>
              <a:ext uri="{FF2B5EF4-FFF2-40B4-BE49-F238E27FC236}">
                <a16:creationId xmlns:a16="http://schemas.microsoft.com/office/drawing/2014/main" id="{AA912558-7E67-4451-AE99-13FD75EC724E}"/>
              </a:ext>
            </a:extLst>
          </p:cNvPr>
          <p:cNvCxnSpPr>
            <a:cxnSpLocks/>
            <a:stCxn id="26" idx="1"/>
            <a:endCxn id="25" idx="3"/>
          </p:cNvCxnSpPr>
          <p:nvPr/>
        </p:nvCxnSpPr>
        <p:spPr>
          <a:xfrm flipH="1" flipV="1">
            <a:off x="3514722" y="4627353"/>
            <a:ext cx="771236" cy="117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F1ED5E3-786B-4C97-9A33-66E75115B0EA}"/>
              </a:ext>
            </a:extLst>
          </p:cNvPr>
          <p:cNvSpPr/>
          <p:nvPr/>
        </p:nvSpPr>
        <p:spPr>
          <a:xfrm>
            <a:off x="719259" y="5332368"/>
            <a:ext cx="2795461" cy="1004534"/>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Raw Output: A list of 1000 label number to confidence values as text. Performance in time (milliseconds)</a:t>
            </a:r>
          </a:p>
        </p:txBody>
      </p:sp>
      <p:sp>
        <p:nvSpPr>
          <p:cNvPr id="29" name="TextBox 28">
            <a:extLst>
              <a:ext uri="{FF2B5EF4-FFF2-40B4-BE49-F238E27FC236}">
                <a16:creationId xmlns:a16="http://schemas.microsoft.com/office/drawing/2014/main" id="{3CBB6702-1277-4BA5-9C68-CEEC716DACDF}"/>
              </a:ext>
            </a:extLst>
          </p:cNvPr>
          <p:cNvSpPr txBox="1"/>
          <p:nvPr/>
        </p:nvSpPr>
        <p:spPr>
          <a:xfrm>
            <a:off x="4291135" y="5305425"/>
            <a:ext cx="2042990" cy="369332"/>
          </a:xfrm>
          <a:prstGeom prst="rect">
            <a:avLst/>
          </a:prstGeom>
          <a:noFill/>
        </p:spPr>
        <p:txBody>
          <a:bodyPr wrap="square" rtlCol="0">
            <a:spAutoFit/>
          </a:bodyPr>
          <a:lstStyle/>
          <a:p>
            <a:endParaRPr lang="en-US" dirty="0">
              <a:solidFill>
                <a:schemeClr val="tx2"/>
              </a:solidFill>
            </a:endParaRPr>
          </a:p>
        </p:txBody>
      </p:sp>
      <p:sp>
        <p:nvSpPr>
          <p:cNvPr id="30" name="Rectangle 29">
            <a:extLst>
              <a:ext uri="{FF2B5EF4-FFF2-40B4-BE49-F238E27FC236}">
                <a16:creationId xmlns:a16="http://schemas.microsoft.com/office/drawing/2014/main" id="{39EED076-D6EE-4D9F-B5B6-91B1654487B9}"/>
              </a:ext>
            </a:extLst>
          </p:cNvPr>
          <p:cNvSpPr/>
          <p:nvPr/>
        </p:nvSpPr>
        <p:spPr>
          <a:xfrm>
            <a:off x="4291135" y="5285532"/>
            <a:ext cx="2795461" cy="1098205"/>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Processed output: Highest confidence value with its corresponding label name in text. Performance in time (milliseconds). </a:t>
            </a:r>
          </a:p>
        </p:txBody>
      </p:sp>
      <p:pic>
        <p:nvPicPr>
          <p:cNvPr id="31" name="Picture 30" descr="A penguin standing on top of a body of water&#10;&#10;Description automatically generated">
            <a:extLst>
              <a:ext uri="{FF2B5EF4-FFF2-40B4-BE49-F238E27FC236}">
                <a16:creationId xmlns:a16="http://schemas.microsoft.com/office/drawing/2014/main" id="{13264D4A-04F6-4FE6-9B06-7F9AB6EA3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799" y="1680456"/>
            <a:ext cx="917965" cy="1376947"/>
          </a:xfrm>
          <a:prstGeom prst="rect">
            <a:avLst/>
          </a:prstGeom>
        </p:spPr>
      </p:pic>
      <p:sp>
        <p:nvSpPr>
          <p:cNvPr id="32" name="TextBox 31">
            <a:extLst>
              <a:ext uri="{FF2B5EF4-FFF2-40B4-BE49-F238E27FC236}">
                <a16:creationId xmlns:a16="http://schemas.microsoft.com/office/drawing/2014/main" id="{254B48EE-6DCC-4021-8621-A43E9BB063B8}"/>
              </a:ext>
            </a:extLst>
          </p:cNvPr>
          <p:cNvSpPr txBox="1"/>
          <p:nvPr/>
        </p:nvSpPr>
        <p:spPr>
          <a:xfrm>
            <a:off x="4291135" y="1192897"/>
            <a:ext cx="1159292" cy="369332"/>
          </a:xfrm>
          <a:prstGeom prst="rect">
            <a:avLst/>
          </a:prstGeom>
          <a:noFill/>
        </p:spPr>
        <p:txBody>
          <a:bodyPr wrap="none" rtlCol="0">
            <a:spAutoFit/>
          </a:bodyPr>
          <a:lstStyle/>
          <a:p>
            <a:r>
              <a:rPr lang="en-US" dirty="0">
                <a:solidFill>
                  <a:schemeClr val="tx2"/>
                </a:solidFill>
              </a:rPr>
              <a:t>Raw data</a:t>
            </a:r>
          </a:p>
        </p:txBody>
      </p:sp>
      <p:cxnSp>
        <p:nvCxnSpPr>
          <p:cNvPr id="33" name="Straight Arrow Connector 32">
            <a:extLst>
              <a:ext uri="{FF2B5EF4-FFF2-40B4-BE49-F238E27FC236}">
                <a16:creationId xmlns:a16="http://schemas.microsoft.com/office/drawing/2014/main" id="{6283E5FA-7311-4ADE-82E7-68A711C14589}"/>
              </a:ext>
            </a:extLst>
          </p:cNvPr>
          <p:cNvCxnSpPr>
            <a:cxnSpLocks/>
            <a:stCxn id="28" idx="3"/>
            <a:endCxn id="30" idx="1"/>
          </p:cNvCxnSpPr>
          <p:nvPr/>
        </p:nvCxnSpPr>
        <p:spPr>
          <a:xfrm>
            <a:off x="3514720" y="5834635"/>
            <a:ext cx="7764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1809EB7-A531-4AA5-8CE1-BAF090178A88}"/>
              </a:ext>
            </a:extLst>
          </p:cNvPr>
          <p:cNvCxnSpPr>
            <a:cxnSpLocks/>
            <a:stCxn id="25" idx="2"/>
            <a:endCxn id="28" idx="0"/>
          </p:cNvCxnSpPr>
          <p:nvPr/>
        </p:nvCxnSpPr>
        <p:spPr>
          <a:xfrm flipH="1">
            <a:off x="2116990" y="5045784"/>
            <a:ext cx="2" cy="2865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F47587-0807-4F71-8654-D821E347F2C2}"/>
              </a:ext>
            </a:extLst>
          </p:cNvPr>
          <p:cNvCxnSpPr>
            <a:cxnSpLocks/>
            <a:stCxn id="24" idx="2"/>
            <a:endCxn id="22" idx="0"/>
          </p:cNvCxnSpPr>
          <p:nvPr/>
        </p:nvCxnSpPr>
        <p:spPr>
          <a:xfrm>
            <a:off x="2116991" y="3052036"/>
            <a:ext cx="0" cy="1679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0818F16-7119-4B9D-B429-7B751146E951}"/>
              </a:ext>
            </a:extLst>
          </p:cNvPr>
          <p:cNvCxnSpPr>
            <a:cxnSpLocks/>
            <a:stCxn id="22" idx="2"/>
            <a:endCxn id="25" idx="0"/>
          </p:cNvCxnSpPr>
          <p:nvPr/>
        </p:nvCxnSpPr>
        <p:spPr>
          <a:xfrm>
            <a:off x="2116991" y="4021768"/>
            <a:ext cx="1" cy="18715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C880865-EEEA-4431-8B55-6B29CD7A2B34}"/>
              </a:ext>
            </a:extLst>
          </p:cNvPr>
          <p:cNvCxnSpPr>
            <a:cxnSpLocks/>
            <a:stCxn id="23" idx="2"/>
            <a:endCxn id="24" idx="0"/>
          </p:cNvCxnSpPr>
          <p:nvPr/>
        </p:nvCxnSpPr>
        <p:spPr>
          <a:xfrm>
            <a:off x="2114044" y="1849079"/>
            <a:ext cx="2947" cy="1850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F5445DF-D9DA-4559-8A9F-E53CDE47A82C}"/>
              </a:ext>
            </a:extLst>
          </p:cNvPr>
          <p:cNvSpPr txBox="1"/>
          <p:nvPr/>
        </p:nvSpPr>
        <p:spPr>
          <a:xfrm>
            <a:off x="9370806" y="1192897"/>
            <a:ext cx="1980029" cy="369332"/>
          </a:xfrm>
          <a:prstGeom prst="rect">
            <a:avLst/>
          </a:prstGeom>
          <a:noFill/>
        </p:spPr>
        <p:txBody>
          <a:bodyPr wrap="none" rtlCol="0">
            <a:spAutoFit/>
          </a:bodyPr>
          <a:lstStyle/>
          <a:p>
            <a:r>
              <a:rPr lang="en-US" dirty="0">
                <a:solidFill>
                  <a:schemeClr val="tx2"/>
                </a:solidFill>
              </a:rPr>
              <a:t>Processed output</a:t>
            </a:r>
          </a:p>
        </p:txBody>
      </p:sp>
      <p:sp>
        <p:nvSpPr>
          <p:cNvPr id="52" name="TextBox 51">
            <a:extLst>
              <a:ext uri="{FF2B5EF4-FFF2-40B4-BE49-F238E27FC236}">
                <a16:creationId xmlns:a16="http://schemas.microsoft.com/office/drawing/2014/main" id="{74C6508A-7684-46CE-B70B-EB0DAD494F10}"/>
              </a:ext>
            </a:extLst>
          </p:cNvPr>
          <p:cNvSpPr txBox="1"/>
          <p:nvPr/>
        </p:nvSpPr>
        <p:spPr>
          <a:xfrm>
            <a:off x="6465803" y="1192897"/>
            <a:ext cx="1351652" cy="369332"/>
          </a:xfrm>
          <a:prstGeom prst="rect">
            <a:avLst/>
          </a:prstGeom>
          <a:noFill/>
        </p:spPr>
        <p:txBody>
          <a:bodyPr wrap="none" rtlCol="0">
            <a:spAutoFit/>
          </a:bodyPr>
          <a:lstStyle/>
          <a:p>
            <a:r>
              <a:rPr lang="en-US" dirty="0">
                <a:solidFill>
                  <a:schemeClr val="tx2"/>
                </a:solidFill>
              </a:rPr>
              <a:t>Raw output</a:t>
            </a:r>
          </a:p>
        </p:txBody>
      </p:sp>
      <p:sp>
        <p:nvSpPr>
          <p:cNvPr id="53" name="TextBox 52">
            <a:extLst>
              <a:ext uri="{FF2B5EF4-FFF2-40B4-BE49-F238E27FC236}">
                <a16:creationId xmlns:a16="http://schemas.microsoft.com/office/drawing/2014/main" id="{28552EF6-B551-4544-89BE-87C734A1553E}"/>
              </a:ext>
            </a:extLst>
          </p:cNvPr>
          <p:cNvSpPr txBox="1"/>
          <p:nvPr/>
        </p:nvSpPr>
        <p:spPr>
          <a:xfrm>
            <a:off x="744434" y="343330"/>
            <a:ext cx="10703131" cy="584775"/>
          </a:xfrm>
          <a:prstGeom prst="rect">
            <a:avLst/>
          </a:prstGeom>
          <a:noFill/>
        </p:spPr>
        <p:txBody>
          <a:bodyPr wrap="square" rtlCol="0">
            <a:spAutoFit/>
          </a:bodyPr>
          <a:lstStyle/>
          <a:p>
            <a:pPr algn="ctr"/>
            <a:r>
              <a:rPr lang="en-US" sz="3200" dirty="0">
                <a:solidFill>
                  <a:schemeClr val="tx2"/>
                </a:solidFill>
                <a:latin typeface="+mj-lt"/>
              </a:rPr>
              <a:t> How to run </a:t>
            </a:r>
            <a:r>
              <a:rPr lang="en-US" sz="3200" dirty="0" err="1">
                <a:solidFill>
                  <a:schemeClr val="tx2"/>
                </a:solidFill>
                <a:latin typeface="+mj-lt"/>
              </a:rPr>
              <a:t>Mobilenet</a:t>
            </a:r>
            <a:r>
              <a:rPr lang="en-US" sz="3200" dirty="0">
                <a:solidFill>
                  <a:schemeClr val="tx2"/>
                </a:solidFill>
                <a:latin typeface="+mj-lt"/>
              </a:rPr>
              <a:t> using Android Device and </a:t>
            </a:r>
            <a:r>
              <a:rPr lang="en-US" sz="3200" dirty="0" err="1">
                <a:solidFill>
                  <a:schemeClr val="tx2"/>
                </a:solidFill>
                <a:latin typeface="+mj-lt"/>
              </a:rPr>
              <a:t>Tflite</a:t>
            </a:r>
            <a:r>
              <a:rPr lang="en-US" sz="3200" dirty="0">
                <a:solidFill>
                  <a:schemeClr val="tx2"/>
                </a:solidFill>
                <a:latin typeface="+mj-lt"/>
              </a:rPr>
              <a:t> </a:t>
            </a:r>
          </a:p>
        </p:txBody>
      </p:sp>
      <p:pic>
        <p:nvPicPr>
          <p:cNvPr id="3" name="Picture 2">
            <a:extLst>
              <a:ext uri="{FF2B5EF4-FFF2-40B4-BE49-F238E27FC236}">
                <a16:creationId xmlns:a16="http://schemas.microsoft.com/office/drawing/2014/main" id="{FE1A2E24-C771-4820-808F-957333D7F2AA}"/>
              </a:ext>
            </a:extLst>
          </p:cNvPr>
          <p:cNvPicPr>
            <a:picLocks noChangeAspect="1"/>
          </p:cNvPicPr>
          <p:nvPr/>
        </p:nvPicPr>
        <p:blipFill>
          <a:blip r:embed="rId3"/>
          <a:stretch>
            <a:fillRect/>
          </a:stretch>
        </p:blipFill>
        <p:spPr>
          <a:xfrm>
            <a:off x="5888192" y="3057403"/>
            <a:ext cx="2385267" cy="243861"/>
          </a:xfrm>
          <a:prstGeom prst="rect">
            <a:avLst/>
          </a:prstGeom>
        </p:spPr>
      </p:pic>
      <p:pic>
        <p:nvPicPr>
          <p:cNvPr id="6" name="Picture 5">
            <a:extLst>
              <a:ext uri="{FF2B5EF4-FFF2-40B4-BE49-F238E27FC236}">
                <a16:creationId xmlns:a16="http://schemas.microsoft.com/office/drawing/2014/main" id="{261AB3EA-9153-4E94-864F-C6A74868BE59}"/>
              </a:ext>
            </a:extLst>
          </p:cNvPr>
          <p:cNvPicPr>
            <a:picLocks noChangeAspect="1"/>
          </p:cNvPicPr>
          <p:nvPr/>
        </p:nvPicPr>
        <p:blipFill>
          <a:blip r:embed="rId4"/>
          <a:stretch>
            <a:fillRect/>
          </a:stretch>
        </p:blipFill>
        <p:spPr>
          <a:xfrm>
            <a:off x="5888785" y="1680456"/>
            <a:ext cx="2476715" cy="1112616"/>
          </a:xfrm>
          <a:prstGeom prst="rect">
            <a:avLst/>
          </a:prstGeom>
        </p:spPr>
      </p:pic>
      <p:pic>
        <p:nvPicPr>
          <p:cNvPr id="8" name="Picture 7">
            <a:extLst>
              <a:ext uri="{FF2B5EF4-FFF2-40B4-BE49-F238E27FC236}">
                <a16:creationId xmlns:a16="http://schemas.microsoft.com/office/drawing/2014/main" id="{B1E3401D-38FF-4745-9F7E-F8F3AEECA769}"/>
              </a:ext>
            </a:extLst>
          </p:cNvPr>
          <p:cNvPicPr>
            <a:picLocks noChangeAspect="1"/>
          </p:cNvPicPr>
          <p:nvPr/>
        </p:nvPicPr>
        <p:blipFill rotWithShape="1">
          <a:blip r:embed="rId5">
            <a:extLst>
              <a:ext uri="{28A0092B-C50C-407E-A947-70E740481C1C}">
                <a14:useLocalDpi xmlns:a14="http://schemas.microsoft.com/office/drawing/2010/main" val="0"/>
              </a:ext>
            </a:extLst>
          </a:blip>
          <a:srcRect t="5587" b="36312"/>
          <a:stretch/>
        </p:blipFill>
        <p:spPr>
          <a:xfrm>
            <a:off x="8707596" y="1680456"/>
            <a:ext cx="3086100" cy="3984647"/>
          </a:xfrm>
          <a:prstGeom prst="rect">
            <a:avLst/>
          </a:prstGeom>
          <a:ln w="57150">
            <a:solidFill>
              <a:srgbClr val="0070C0"/>
            </a:solidFill>
          </a:ln>
        </p:spPr>
      </p:pic>
    </p:spTree>
    <p:extLst>
      <p:ext uri="{BB962C8B-B14F-4D97-AF65-F5344CB8AC3E}">
        <p14:creationId xmlns:p14="http://schemas.microsoft.com/office/powerpoint/2010/main" val="551309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5598ED1-88CC-41FC-8C8C-7E3B217DF3AF}"/>
              </a:ext>
            </a:extLst>
          </p:cNvPr>
          <p:cNvSpPr>
            <a:spLocks noGrp="1"/>
          </p:cNvSpPr>
          <p:nvPr>
            <p:ph type="ftr" sz="quarter" idx="11"/>
          </p:nvPr>
        </p:nvSpPr>
        <p:spPr/>
        <p:txBody>
          <a:bodyPr/>
          <a:lstStyle/>
          <a:p>
            <a:r>
              <a:rPr lang="en-US">
                <a:solidFill>
                  <a:schemeClr val="tx2"/>
                </a:solidFill>
              </a:rPr>
              <a:t>FUTUREWEI INTERNAL</a:t>
            </a:r>
          </a:p>
        </p:txBody>
      </p:sp>
      <p:sp>
        <p:nvSpPr>
          <p:cNvPr id="5" name="Slide Number Placeholder 4">
            <a:extLst>
              <a:ext uri="{FF2B5EF4-FFF2-40B4-BE49-F238E27FC236}">
                <a16:creationId xmlns:a16="http://schemas.microsoft.com/office/drawing/2014/main" id="{6DED795E-C126-4901-AF9F-D831398086A1}"/>
              </a:ext>
            </a:extLst>
          </p:cNvPr>
          <p:cNvSpPr>
            <a:spLocks noGrp="1"/>
          </p:cNvSpPr>
          <p:nvPr>
            <p:ph type="sldNum" sz="quarter" idx="12"/>
          </p:nvPr>
        </p:nvSpPr>
        <p:spPr/>
        <p:txBody>
          <a:bodyPr/>
          <a:lstStyle/>
          <a:p>
            <a:fld id="{3B917CB5-27BD-4ECA-9D86-80D4B900A204}" type="slidenum">
              <a:rPr lang="en-US" smtClean="0">
                <a:solidFill>
                  <a:schemeClr val="tx2"/>
                </a:solidFill>
              </a:rPr>
              <a:t>9</a:t>
            </a:fld>
            <a:endParaRPr lang="en-US">
              <a:solidFill>
                <a:schemeClr val="tx2"/>
              </a:solidFill>
            </a:endParaRPr>
          </a:p>
        </p:txBody>
      </p:sp>
      <p:sp>
        <p:nvSpPr>
          <p:cNvPr id="6" name="Rectangle 5">
            <a:extLst>
              <a:ext uri="{FF2B5EF4-FFF2-40B4-BE49-F238E27FC236}">
                <a16:creationId xmlns:a16="http://schemas.microsoft.com/office/drawing/2014/main" id="{215A5192-5A99-4975-A0BD-565AEC2C548F}"/>
              </a:ext>
            </a:extLst>
          </p:cNvPr>
          <p:cNvSpPr/>
          <p:nvPr/>
        </p:nvSpPr>
        <p:spPr>
          <a:xfrm>
            <a:off x="719259" y="3153391"/>
            <a:ext cx="2795461" cy="801787"/>
          </a:xfrm>
          <a:prstGeom prst="rect">
            <a:avLst/>
          </a:prstGeom>
          <a:solidFill>
            <a:schemeClr val="bg1"/>
          </a:solidFill>
          <a:ln w="57150">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Input to Model: image, 224X224 in size for this specific model, NCHW input format, </a:t>
            </a:r>
          </a:p>
        </p:txBody>
      </p:sp>
      <p:sp>
        <p:nvSpPr>
          <p:cNvPr id="7" name="Rectangle 6">
            <a:extLst>
              <a:ext uri="{FF2B5EF4-FFF2-40B4-BE49-F238E27FC236}">
                <a16:creationId xmlns:a16="http://schemas.microsoft.com/office/drawing/2014/main" id="{D7FD486B-71B6-4115-B14D-E567AD88CDB5}"/>
              </a:ext>
            </a:extLst>
          </p:cNvPr>
          <p:cNvSpPr/>
          <p:nvPr/>
        </p:nvSpPr>
        <p:spPr>
          <a:xfrm>
            <a:off x="719259" y="1113111"/>
            <a:ext cx="2795461" cy="565946"/>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Raw data: original image, .jpg or .</a:t>
            </a:r>
            <a:r>
              <a:rPr lang="en-US" sz="1400" dirty="0" err="1">
                <a:solidFill>
                  <a:schemeClr val="tx2"/>
                </a:solidFill>
              </a:rPr>
              <a:t>png</a:t>
            </a:r>
            <a:r>
              <a:rPr lang="en-US" sz="1400" dirty="0">
                <a:solidFill>
                  <a:schemeClr val="tx2"/>
                </a:solidFill>
              </a:rPr>
              <a:t>, any size</a:t>
            </a:r>
          </a:p>
        </p:txBody>
      </p:sp>
      <p:sp>
        <p:nvSpPr>
          <p:cNvPr id="9" name="Rectangle 8">
            <a:extLst>
              <a:ext uri="{FF2B5EF4-FFF2-40B4-BE49-F238E27FC236}">
                <a16:creationId xmlns:a16="http://schemas.microsoft.com/office/drawing/2014/main" id="{75E80A51-4958-42C8-8C92-15230D68E9E9}"/>
              </a:ext>
            </a:extLst>
          </p:cNvPr>
          <p:cNvSpPr/>
          <p:nvPr/>
        </p:nvSpPr>
        <p:spPr>
          <a:xfrm>
            <a:off x="401884" y="1877739"/>
            <a:ext cx="3430211" cy="1049404"/>
          </a:xfrm>
          <a:prstGeom prst="rect">
            <a:avLst/>
          </a:prstGeom>
          <a:solidFill>
            <a:schemeClr val="bg1"/>
          </a:solidFill>
          <a:ln w="57150">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Preprocessing: Select a 224X224 square of pixels around the center. Convert the square image into bitmap. Convert bitmap into </a:t>
            </a:r>
            <a:r>
              <a:rPr lang="en-US" sz="1400" dirty="0" err="1">
                <a:solidFill>
                  <a:schemeClr val="tx2"/>
                </a:solidFill>
              </a:rPr>
              <a:t>bytebuffer</a:t>
            </a:r>
            <a:r>
              <a:rPr lang="en-US" sz="1400" dirty="0">
                <a:solidFill>
                  <a:schemeClr val="tx2"/>
                </a:solidFill>
              </a:rPr>
              <a:t> in NCHW format</a:t>
            </a:r>
          </a:p>
        </p:txBody>
      </p:sp>
      <p:sp>
        <p:nvSpPr>
          <p:cNvPr id="10" name="Rectangle 9">
            <a:extLst>
              <a:ext uri="{FF2B5EF4-FFF2-40B4-BE49-F238E27FC236}">
                <a16:creationId xmlns:a16="http://schemas.microsoft.com/office/drawing/2014/main" id="{DA85423B-A248-455C-8C74-7E8BA77625F1}"/>
              </a:ext>
            </a:extLst>
          </p:cNvPr>
          <p:cNvSpPr/>
          <p:nvPr/>
        </p:nvSpPr>
        <p:spPr>
          <a:xfrm>
            <a:off x="719261" y="4165595"/>
            <a:ext cx="2795461" cy="823039"/>
          </a:xfrm>
          <a:prstGeom prst="rect">
            <a:avLst/>
          </a:prstGeom>
          <a:solidFill>
            <a:schemeClr val="bg1"/>
          </a:solidFill>
          <a:ln w="57150">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Converted model: .om model.</a:t>
            </a:r>
            <a:br>
              <a:rPr lang="en-US" sz="1400" dirty="0">
                <a:solidFill>
                  <a:schemeClr val="tx2"/>
                </a:solidFill>
              </a:rPr>
            </a:br>
            <a:r>
              <a:rPr lang="en-US" sz="1400" dirty="0">
                <a:solidFill>
                  <a:schemeClr val="tx2"/>
                </a:solidFill>
              </a:rPr>
              <a:t>One input at a time, </a:t>
            </a:r>
            <a:r>
              <a:rPr lang="en-US" sz="1400" dirty="0" err="1">
                <a:solidFill>
                  <a:schemeClr val="tx2"/>
                </a:solidFill>
              </a:rPr>
              <a:t>mobilenet</a:t>
            </a:r>
            <a:r>
              <a:rPr lang="en-US" sz="1400" dirty="0">
                <a:solidFill>
                  <a:schemeClr val="tx2"/>
                </a:solidFill>
              </a:rPr>
              <a:t> supports 1000 image labels</a:t>
            </a:r>
          </a:p>
        </p:txBody>
      </p:sp>
      <p:sp>
        <p:nvSpPr>
          <p:cNvPr id="11" name="Rectangle 10">
            <a:extLst>
              <a:ext uri="{FF2B5EF4-FFF2-40B4-BE49-F238E27FC236}">
                <a16:creationId xmlns:a16="http://schemas.microsoft.com/office/drawing/2014/main" id="{1D56747C-C43F-4AA4-AAA0-A6F01019CFB3}"/>
              </a:ext>
            </a:extLst>
          </p:cNvPr>
          <p:cNvSpPr/>
          <p:nvPr/>
        </p:nvSpPr>
        <p:spPr>
          <a:xfrm>
            <a:off x="4183596" y="4176221"/>
            <a:ext cx="2795461" cy="801787"/>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2"/>
                </a:solidFill>
              </a:rPr>
              <a:t>Original model: .pb model (using </a:t>
            </a:r>
            <a:r>
              <a:rPr lang="en-US" sz="1600" dirty="0" err="1">
                <a:solidFill>
                  <a:schemeClr val="tx2"/>
                </a:solidFill>
              </a:rPr>
              <a:t>mobilenet</a:t>
            </a:r>
            <a:r>
              <a:rPr lang="en-US" sz="1600" dirty="0">
                <a:solidFill>
                  <a:schemeClr val="tx2"/>
                </a:solidFill>
              </a:rPr>
              <a:t>)</a:t>
            </a:r>
          </a:p>
        </p:txBody>
      </p:sp>
      <p:cxnSp>
        <p:nvCxnSpPr>
          <p:cNvPr id="13" name="Straight Arrow Connector 12">
            <a:extLst>
              <a:ext uri="{FF2B5EF4-FFF2-40B4-BE49-F238E27FC236}">
                <a16:creationId xmlns:a16="http://schemas.microsoft.com/office/drawing/2014/main" id="{EFC646B5-918F-4746-B192-C34CB85BF22F}"/>
              </a:ext>
            </a:extLst>
          </p:cNvPr>
          <p:cNvCxnSpPr>
            <a:cxnSpLocks/>
            <a:stCxn id="11" idx="1"/>
            <a:endCxn id="10" idx="3"/>
          </p:cNvCxnSpPr>
          <p:nvPr/>
        </p:nvCxnSpPr>
        <p:spPr>
          <a:xfrm flipH="1">
            <a:off x="3514722" y="4577115"/>
            <a:ext cx="66887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F24C6B8-34AA-4E16-95DA-426774D728F7}"/>
              </a:ext>
            </a:extLst>
          </p:cNvPr>
          <p:cNvSpPr/>
          <p:nvPr/>
        </p:nvSpPr>
        <p:spPr>
          <a:xfrm>
            <a:off x="719260" y="5389518"/>
            <a:ext cx="2795461" cy="933558"/>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Raw output: A list of 1000 label number to confidence values as text. Performance in time (milliseconds)</a:t>
            </a:r>
          </a:p>
        </p:txBody>
      </p:sp>
      <p:sp>
        <p:nvSpPr>
          <p:cNvPr id="23" name="TextBox 22">
            <a:extLst>
              <a:ext uri="{FF2B5EF4-FFF2-40B4-BE49-F238E27FC236}">
                <a16:creationId xmlns:a16="http://schemas.microsoft.com/office/drawing/2014/main" id="{D8E148AE-F56D-44C9-A506-D497FA55E871}"/>
              </a:ext>
            </a:extLst>
          </p:cNvPr>
          <p:cNvSpPr txBox="1"/>
          <p:nvPr/>
        </p:nvSpPr>
        <p:spPr>
          <a:xfrm>
            <a:off x="4291135" y="5305425"/>
            <a:ext cx="2042990" cy="369332"/>
          </a:xfrm>
          <a:prstGeom prst="rect">
            <a:avLst/>
          </a:prstGeom>
          <a:noFill/>
        </p:spPr>
        <p:txBody>
          <a:bodyPr wrap="square" rtlCol="0">
            <a:spAutoFit/>
          </a:bodyPr>
          <a:lstStyle/>
          <a:p>
            <a:endParaRPr lang="en-US" dirty="0">
              <a:solidFill>
                <a:schemeClr val="tx2"/>
              </a:solidFill>
            </a:endParaRPr>
          </a:p>
        </p:txBody>
      </p:sp>
      <p:sp>
        <p:nvSpPr>
          <p:cNvPr id="24" name="Rectangle 23">
            <a:extLst>
              <a:ext uri="{FF2B5EF4-FFF2-40B4-BE49-F238E27FC236}">
                <a16:creationId xmlns:a16="http://schemas.microsoft.com/office/drawing/2014/main" id="{CC30D515-3F64-4A38-98AD-12EBB3261A0A}"/>
              </a:ext>
            </a:extLst>
          </p:cNvPr>
          <p:cNvSpPr/>
          <p:nvPr/>
        </p:nvSpPr>
        <p:spPr>
          <a:xfrm>
            <a:off x="4183596" y="5307194"/>
            <a:ext cx="2795461" cy="1098205"/>
          </a:xfrm>
          <a:prstGeom prst="rect">
            <a:avLst/>
          </a:prstGeom>
          <a:solidFill>
            <a:schemeClr val="bg1"/>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tx2"/>
                </a:solidFill>
              </a:rPr>
              <a:t>Processed output: Highest confidence value with its corresponding label name in text. Performance in time (milliseconds). </a:t>
            </a:r>
          </a:p>
        </p:txBody>
      </p:sp>
      <p:pic>
        <p:nvPicPr>
          <p:cNvPr id="26" name="Picture 25" descr="A penguin standing on top of a body of water&#10;&#10;Description automatically generated">
            <a:extLst>
              <a:ext uri="{FF2B5EF4-FFF2-40B4-BE49-F238E27FC236}">
                <a16:creationId xmlns:a16="http://schemas.microsoft.com/office/drawing/2014/main" id="{50067BAB-4C93-44F0-A35C-902616CE2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1799" y="1798919"/>
            <a:ext cx="917965" cy="1376947"/>
          </a:xfrm>
          <a:prstGeom prst="rect">
            <a:avLst/>
          </a:prstGeom>
        </p:spPr>
      </p:pic>
      <p:cxnSp>
        <p:nvCxnSpPr>
          <p:cNvPr id="29" name="Straight Arrow Connector 28">
            <a:extLst>
              <a:ext uri="{FF2B5EF4-FFF2-40B4-BE49-F238E27FC236}">
                <a16:creationId xmlns:a16="http://schemas.microsoft.com/office/drawing/2014/main" id="{9DE27BDF-EA8D-49F6-826A-597F0B6BB817}"/>
              </a:ext>
            </a:extLst>
          </p:cNvPr>
          <p:cNvCxnSpPr>
            <a:cxnSpLocks/>
            <a:stCxn id="19" idx="3"/>
            <a:endCxn id="24" idx="1"/>
          </p:cNvCxnSpPr>
          <p:nvPr/>
        </p:nvCxnSpPr>
        <p:spPr>
          <a:xfrm>
            <a:off x="3514721" y="5856297"/>
            <a:ext cx="66887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ADF75E-274C-41BB-8CBE-292C32B2DD85}"/>
              </a:ext>
            </a:extLst>
          </p:cNvPr>
          <p:cNvCxnSpPr>
            <a:cxnSpLocks/>
            <a:stCxn id="10" idx="2"/>
            <a:endCxn id="19" idx="0"/>
          </p:cNvCxnSpPr>
          <p:nvPr/>
        </p:nvCxnSpPr>
        <p:spPr>
          <a:xfrm flipH="1">
            <a:off x="2116991" y="4988634"/>
            <a:ext cx="1" cy="4008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17ABCC-B717-437F-BBFC-2121EA4097B0}"/>
              </a:ext>
            </a:extLst>
          </p:cNvPr>
          <p:cNvCxnSpPr>
            <a:cxnSpLocks/>
            <a:stCxn id="6" idx="2"/>
            <a:endCxn id="10" idx="0"/>
          </p:cNvCxnSpPr>
          <p:nvPr/>
        </p:nvCxnSpPr>
        <p:spPr>
          <a:xfrm>
            <a:off x="2116990" y="3955178"/>
            <a:ext cx="2" cy="21041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5C33195-124B-4F7C-955B-4A4D0424C0A2}"/>
              </a:ext>
            </a:extLst>
          </p:cNvPr>
          <p:cNvCxnSpPr>
            <a:cxnSpLocks/>
            <a:stCxn id="9" idx="2"/>
            <a:endCxn id="6" idx="0"/>
          </p:cNvCxnSpPr>
          <p:nvPr/>
        </p:nvCxnSpPr>
        <p:spPr>
          <a:xfrm>
            <a:off x="2116990" y="2927143"/>
            <a:ext cx="0" cy="22624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6633D32-84D8-48C8-A90E-BF1096F83D72}"/>
              </a:ext>
            </a:extLst>
          </p:cNvPr>
          <p:cNvCxnSpPr>
            <a:cxnSpLocks/>
            <a:stCxn id="7" idx="2"/>
            <a:endCxn id="9" idx="0"/>
          </p:cNvCxnSpPr>
          <p:nvPr/>
        </p:nvCxnSpPr>
        <p:spPr>
          <a:xfrm>
            <a:off x="2116990" y="1679057"/>
            <a:ext cx="0" cy="19868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descr="A screenshot of a social media post&#10;&#10;Description automatically generated">
            <a:extLst>
              <a:ext uri="{FF2B5EF4-FFF2-40B4-BE49-F238E27FC236}">
                <a16:creationId xmlns:a16="http://schemas.microsoft.com/office/drawing/2014/main" id="{720AB646-9785-4785-ABC5-219BA1447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8" y="1782380"/>
            <a:ext cx="2580383" cy="1698752"/>
          </a:xfrm>
          <a:prstGeom prst="rect">
            <a:avLst/>
          </a:prstGeom>
          <a:ln w="47625" cmpd="sng">
            <a:solidFill>
              <a:srgbClr val="C00000"/>
            </a:solidFill>
          </a:ln>
        </p:spPr>
      </p:pic>
      <p:sp>
        <p:nvSpPr>
          <p:cNvPr id="41" name="TextBox 40">
            <a:extLst>
              <a:ext uri="{FF2B5EF4-FFF2-40B4-BE49-F238E27FC236}">
                <a16:creationId xmlns:a16="http://schemas.microsoft.com/office/drawing/2014/main" id="{D0902962-2A9A-4EAC-BFB5-80E2E1E73039}"/>
              </a:ext>
            </a:extLst>
          </p:cNvPr>
          <p:cNvSpPr txBox="1"/>
          <p:nvPr/>
        </p:nvSpPr>
        <p:spPr>
          <a:xfrm>
            <a:off x="4291135" y="1413048"/>
            <a:ext cx="1159292" cy="369332"/>
          </a:xfrm>
          <a:prstGeom prst="rect">
            <a:avLst/>
          </a:prstGeom>
          <a:noFill/>
        </p:spPr>
        <p:txBody>
          <a:bodyPr wrap="none" rtlCol="0">
            <a:spAutoFit/>
          </a:bodyPr>
          <a:lstStyle/>
          <a:p>
            <a:r>
              <a:rPr lang="en-US" dirty="0">
                <a:solidFill>
                  <a:schemeClr val="tx2"/>
                </a:solidFill>
              </a:rPr>
              <a:t>Raw data</a:t>
            </a:r>
          </a:p>
        </p:txBody>
      </p:sp>
      <p:sp>
        <p:nvSpPr>
          <p:cNvPr id="42" name="TextBox 41">
            <a:extLst>
              <a:ext uri="{FF2B5EF4-FFF2-40B4-BE49-F238E27FC236}">
                <a16:creationId xmlns:a16="http://schemas.microsoft.com/office/drawing/2014/main" id="{7EC16F82-0564-4474-8036-6C1C655FF2C2}"/>
              </a:ext>
            </a:extLst>
          </p:cNvPr>
          <p:cNvSpPr txBox="1"/>
          <p:nvPr/>
        </p:nvSpPr>
        <p:spPr>
          <a:xfrm>
            <a:off x="9481946" y="1413048"/>
            <a:ext cx="1980029" cy="369332"/>
          </a:xfrm>
          <a:prstGeom prst="rect">
            <a:avLst/>
          </a:prstGeom>
          <a:noFill/>
        </p:spPr>
        <p:txBody>
          <a:bodyPr wrap="none" rtlCol="0">
            <a:spAutoFit/>
          </a:bodyPr>
          <a:lstStyle/>
          <a:p>
            <a:r>
              <a:rPr lang="en-US" dirty="0">
                <a:solidFill>
                  <a:schemeClr val="tx2"/>
                </a:solidFill>
              </a:rPr>
              <a:t>Processed output</a:t>
            </a:r>
          </a:p>
        </p:txBody>
      </p:sp>
      <p:pic>
        <p:nvPicPr>
          <p:cNvPr id="43" name="Picture 42">
            <a:extLst>
              <a:ext uri="{FF2B5EF4-FFF2-40B4-BE49-F238E27FC236}">
                <a16:creationId xmlns:a16="http://schemas.microsoft.com/office/drawing/2014/main" id="{9E5CBF8A-D4B1-4FCE-BEB1-CD6FBB6B8DDA}"/>
              </a:ext>
            </a:extLst>
          </p:cNvPr>
          <p:cNvPicPr>
            <a:picLocks noChangeAspect="1"/>
          </p:cNvPicPr>
          <p:nvPr/>
        </p:nvPicPr>
        <p:blipFill>
          <a:blip r:embed="rId4"/>
          <a:stretch>
            <a:fillRect/>
          </a:stretch>
        </p:blipFill>
        <p:spPr>
          <a:xfrm>
            <a:off x="5581327" y="1822657"/>
            <a:ext cx="3307367" cy="1318374"/>
          </a:xfrm>
          <a:prstGeom prst="rect">
            <a:avLst/>
          </a:prstGeom>
        </p:spPr>
      </p:pic>
      <p:sp>
        <p:nvSpPr>
          <p:cNvPr id="44" name="TextBox 43">
            <a:extLst>
              <a:ext uri="{FF2B5EF4-FFF2-40B4-BE49-F238E27FC236}">
                <a16:creationId xmlns:a16="http://schemas.microsoft.com/office/drawing/2014/main" id="{F4280E5C-C139-4C25-B2CD-8BFA587F00E0}"/>
              </a:ext>
            </a:extLst>
          </p:cNvPr>
          <p:cNvSpPr txBox="1"/>
          <p:nvPr/>
        </p:nvSpPr>
        <p:spPr>
          <a:xfrm>
            <a:off x="6454790" y="1418912"/>
            <a:ext cx="1351652" cy="369332"/>
          </a:xfrm>
          <a:prstGeom prst="rect">
            <a:avLst/>
          </a:prstGeom>
          <a:noFill/>
        </p:spPr>
        <p:txBody>
          <a:bodyPr wrap="none" rtlCol="0">
            <a:spAutoFit/>
          </a:bodyPr>
          <a:lstStyle/>
          <a:p>
            <a:r>
              <a:rPr lang="en-US" dirty="0">
                <a:solidFill>
                  <a:schemeClr val="tx2"/>
                </a:solidFill>
              </a:rPr>
              <a:t>Raw output</a:t>
            </a:r>
          </a:p>
        </p:txBody>
      </p:sp>
      <p:pic>
        <p:nvPicPr>
          <p:cNvPr id="49" name="Picture 48">
            <a:extLst>
              <a:ext uri="{FF2B5EF4-FFF2-40B4-BE49-F238E27FC236}">
                <a16:creationId xmlns:a16="http://schemas.microsoft.com/office/drawing/2014/main" id="{3B497A5B-FE9D-4BFB-85B3-C2C397E49976}"/>
              </a:ext>
            </a:extLst>
          </p:cNvPr>
          <p:cNvPicPr>
            <a:picLocks noChangeAspect="1"/>
          </p:cNvPicPr>
          <p:nvPr/>
        </p:nvPicPr>
        <p:blipFill>
          <a:blip r:embed="rId5"/>
          <a:stretch>
            <a:fillRect/>
          </a:stretch>
        </p:blipFill>
        <p:spPr>
          <a:xfrm>
            <a:off x="9568910" y="3636290"/>
            <a:ext cx="1806097" cy="182896"/>
          </a:xfrm>
          <a:prstGeom prst="rect">
            <a:avLst/>
          </a:prstGeom>
        </p:spPr>
      </p:pic>
      <p:pic>
        <p:nvPicPr>
          <p:cNvPr id="50" name="Picture 49">
            <a:extLst>
              <a:ext uri="{FF2B5EF4-FFF2-40B4-BE49-F238E27FC236}">
                <a16:creationId xmlns:a16="http://schemas.microsoft.com/office/drawing/2014/main" id="{BD3AB744-5D91-4466-9100-C33C54D1926B}"/>
              </a:ext>
            </a:extLst>
          </p:cNvPr>
          <p:cNvPicPr>
            <a:picLocks noChangeAspect="1"/>
          </p:cNvPicPr>
          <p:nvPr/>
        </p:nvPicPr>
        <p:blipFill>
          <a:blip r:embed="rId6"/>
          <a:stretch>
            <a:fillRect/>
          </a:stretch>
        </p:blipFill>
        <p:spPr>
          <a:xfrm>
            <a:off x="6086585" y="3282995"/>
            <a:ext cx="2088061" cy="198137"/>
          </a:xfrm>
          <a:prstGeom prst="rect">
            <a:avLst/>
          </a:prstGeom>
        </p:spPr>
      </p:pic>
      <p:sp>
        <p:nvSpPr>
          <p:cNvPr id="53" name="TextBox 52">
            <a:extLst>
              <a:ext uri="{FF2B5EF4-FFF2-40B4-BE49-F238E27FC236}">
                <a16:creationId xmlns:a16="http://schemas.microsoft.com/office/drawing/2014/main" id="{AE15C123-4AFF-4FCC-ACF9-F42695ED2F1D}"/>
              </a:ext>
            </a:extLst>
          </p:cNvPr>
          <p:cNvSpPr txBox="1"/>
          <p:nvPr/>
        </p:nvSpPr>
        <p:spPr>
          <a:xfrm>
            <a:off x="719260" y="322212"/>
            <a:ext cx="10967912" cy="523220"/>
          </a:xfrm>
          <a:prstGeom prst="rect">
            <a:avLst/>
          </a:prstGeom>
          <a:noFill/>
        </p:spPr>
        <p:txBody>
          <a:bodyPr wrap="square" rtlCol="0">
            <a:spAutoFit/>
          </a:bodyPr>
          <a:lstStyle/>
          <a:p>
            <a:pPr algn="ctr"/>
            <a:r>
              <a:rPr lang="en-US" sz="2800" dirty="0">
                <a:solidFill>
                  <a:schemeClr val="tx2"/>
                </a:solidFill>
              </a:rPr>
              <a:t>How to run </a:t>
            </a:r>
            <a:r>
              <a:rPr lang="en-US" sz="2800" dirty="0" err="1">
                <a:solidFill>
                  <a:schemeClr val="tx2"/>
                </a:solidFill>
              </a:rPr>
              <a:t>Mobilenet</a:t>
            </a:r>
            <a:r>
              <a:rPr lang="en-US" sz="2800" dirty="0">
                <a:solidFill>
                  <a:schemeClr val="tx2"/>
                </a:solidFill>
              </a:rPr>
              <a:t> using Huawei Device and </a:t>
            </a:r>
            <a:r>
              <a:rPr lang="en-US" sz="2800" dirty="0" err="1">
                <a:solidFill>
                  <a:schemeClr val="tx2"/>
                </a:solidFill>
              </a:rPr>
              <a:t>HiAI</a:t>
            </a:r>
            <a:r>
              <a:rPr lang="en-US" sz="2800" dirty="0">
                <a:solidFill>
                  <a:schemeClr val="tx2"/>
                </a:solidFill>
              </a:rPr>
              <a:t> Foundation</a:t>
            </a:r>
            <a:endParaRPr lang="en-US" sz="2800" dirty="0">
              <a:solidFill>
                <a:schemeClr val="tx2"/>
              </a:solidFill>
              <a:latin typeface="+mj-lt"/>
            </a:endParaRPr>
          </a:p>
        </p:txBody>
      </p:sp>
      <p:sp>
        <p:nvSpPr>
          <p:cNvPr id="2" name="TextBox 1">
            <a:extLst>
              <a:ext uri="{FF2B5EF4-FFF2-40B4-BE49-F238E27FC236}">
                <a16:creationId xmlns:a16="http://schemas.microsoft.com/office/drawing/2014/main" id="{56B95877-C696-4E45-A3B8-DC26789DE5FB}"/>
              </a:ext>
            </a:extLst>
          </p:cNvPr>
          <p:cNvSpPr txBox="1"/>
          <p:nvPr/>
        </p:nvSpPr>
        <p:spPr>
          <a:xfrm>
            <a:off x="7647931" y="4060081"/>
            <a:ext cx="4504246" cy="584775"/>
          </a:xfrm>
          <a:prstGeom prst="rect">
            <a:avLst/>
          </a:prstGeom>
          <a:noFill/>
        </p:spPr>
        <p:txBody>
          <a:bodyPr wrap="none" rtlCol="0">
            <a:spAutoFit/>
          </a:bodyPr>
          <a:lstStyle/>
          <a:p>
            <a:r>
              <a:rPr lang="en-US" sz="1600" dirty="0">
                <a:solidFill>
                  <a:schemeClr val="tx2"/>
                </a:solidFill>
              </a:rPr>
              <a:t>Performance Comparison between OM vs </a:t>
            </a:r>
            <a:r>
              <a:rPr lang="en-US" sz="1600" dirty="0" err="1">
                <a:solidFill>
                  <a:schemeClr val="tx2"/>
                </a:solidFill>
              </a:rPr>
              <a:t>Tflite</a:t>
            </a:r>
            <a:endParaRPr lang="en-US" sz="1600" dirty="0">
              <a:solidFill>
                <a:schemeClr val="tx2"/>
              </a:solidFill>
            </a:endParaRPr>
          </a:p>
          <a:p>
            <a:r>
              <a:rPr lang="en-US" sz="1600" dirty="0">
                <a:solidFill>
                  <a:schemeClr val="tx2"/>
                </a:solidFill>
              </a:rPr>
              <a:t>42 </a:t>
            </a:r>
            <a:r>
              <a:rPr lang="en-US" sz="1600" dirty="0" err="1">
                <a:solidFill>
                  <a:schemeClr val="tx2"/>
                </a:solidFill>
              </a:rPr>
              <a:t>ms</a:t>
            </a:r>
            <a:r>
              <a:rPr lang="en-US" sz="1600" dirty="0">
                <a:solidFill>
                  <a:schemeClr val="tx2"/>
                </a:solidFill>
              </a:rPr>
              <a:t>(previous slide) vs 4 </a:t>
            </a:r>
            <a:r>
              <a:rPr lang="en-US" sz="1600" dirty="0" err="1">
                <a:solidFill>
                  <a:schemeClr val="tx2"/>
                </a:solidFill>
              </a:rPr>
              <a:t>ms</a:t>
            </a:r>
            <a:endParaRPr lang="en-US" sz="1600" dirty="0">
              <a:solidFill>
                <a:schemeClr val="tx2"/>
              </a:solidFill>
            </a:endParaRPr>
          </a:p>
        </p:txBody>
      </p:sp>
    </p:spTree>
    <p:extLst>
      <p:ext uri="{BB962C8B-B14F-4D97-AF65-F5344CB8AC3E}">
        <p14:creationId xmlns:p14="http://schemas.microsoft.com/office/powerpoint/2010/main" val="2258941815"/>
      </p:ext>
    </p:extLst>
  </p:cSld>
  <p:clrMapOvr>
    <a:masterClrMapping/>
  </p:clrMapOvr>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1971A4E-9B7C-4098-932A-3837A4AF1ED9}" vid="{B53326AB-E42C-4BC1-A589-C97257F7A5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Futurewei 2019 Template</Template>
  <TotalTime>44638</TotalTime>
  <Words>1808</Words>
  <Application>Microsoft Office PowerPoint</Application>
  <PresentationFormat>Widescreen</PresentationFormat>
  <Paragraphs>318</Paragraphs>
  <Slides>23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Helvetica</vt:lpstr>
      <vt:lpstr>BCW</vt:lpstr>
      <vt:lpstr>HiAI Foundation Use Case and Analysis</vt:lpstr>
      <vt:lpstr>PowerPoint Presentation</vt:lpstr>
      <vt:lpstr>PowerPoint Presentation</vt:lpstr>
      <vt:lpstr>PowerPoint Presentation</vt:lpstr>
      <vt:lpstr>PowerPoint Presentation</vt:lpstr>
      <vt:lpstr>PowerPoint Presentation</vt:lpstr>
      <vt:lpstr>Android vs Huawei Device for Tensorflow</vt:lpstr>
      <vt:lpstr>PowerPoint Presentation</vt:lpstr>
      <vt:lpstr>PowerPoint Presentation</vt:lpstr>
      <vt:lpstr>Huawei NN Operator VS Tensorflow NN Operator</vt:lpstr>
      <vt:lpstr>Unsupported ASR Operators</vt:lpstr>
      <vt:lpstr>Unsupported OCR Operators</vt:lpstr>
      <vt:lpstr>Difference of NCHW and NHWC</vt:lpstr>
      <vt:lpstr>Difference of NCHW and NHWC Cont</vt:lpstr>
      <vt:lpstr>Results Table</vt:lpstr>
      <vt:lpstr>Analysis</vt:lpstr>
      <vt:lpstr>ASR and OCR</vt:lpstr>
      <vt:lpstr>HiAI Limitation and Roadmap</vt:lpstr>
      <vt:lpstr>What help we need from managements to support CPs</vt:lpstr>
      <vt:lpstr>PowerPoint Presentation</vt:lpstr>
      <vt:lpstr>How to use HiAI Foundation ( </vt:lpstr>
      <vt:lpstr>How does this help CPs?</vt:lpstr>
      <vt:lpstr>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 Chung Chuo</dc:creator>
  <cp:lastModifiedBy>Haitian Gao</cp:lastModifiedBy>
  <cp:revision>334</cp:revision>
  <dcterms:created xsi:type="dcterms:W3CDTF">2019-12-02T18:03:50Z</dcterms:created>
  <dcterms:modified xsi:type="dcterms:W3CDTF">2020-11-06T08:48:55Z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ies>
</file>